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298" r:id="rId3"/>
    <p:sldId id="297" r:id="rId4"/>
    <p:sldId id="353" r:id="rId5"/>
    <p:sldId id="354" r:id="rId6"/>
    <p:sldId id="355" r:id="rId7"/>
    <p:sldId id="358" r:id="rId8"/>
    <p:sldId id="367" r:id="rId9"/>
    <p:sldId id="364" r:id="rId10"/>
    <p:sldId id="356" r:id="rId11"/>
    <p:sldId id="360" r:id="rId12"/>
    <p:sldId id="361" r:id="rId13"/>
    <p:sldId id="362" r:id="rId14"/>
    <p:sldId id="363" r:id="rId15"/>
    <p:sldId id="365" r:id="rId16"/>
    <p:sldId id="366" r:id="rId17"/>
    <p:sldId id="357" r:id="rId18"/>
    <p:sldId id="299" r:id="rId19"/>
    <p:sldId id="311" r:id="rId20"/>
    <p:sldId id="261" r:id="rId21"/>
    <p:sldId id="303" r:id="rId22"/>
    <p:sldId id="319" r:id="rId23"/>
    <p:sldId id="306" r:id="rId24"/>
    <p:sldId id="307" r:id="rId25"/>
    <p:sldId id="317" r:id="rId26"/>
    <p:sldId id="318" r:id="rId27"/>
    <p:sldId id="327" r:id="rId28"/>
    <p:sldId id="329" r:id="rId29"/>
    <p:sldId id="263" r:id="rId30"/>
    <p:sldId id="265" r:id="rId31"/>
    <p:sldId id="338" r:id="rId32"/>
    <p:sldId id="294" r:id="rId33"/>
    <p:sldId id="345" r:id="rId34"/>
    <p:sldId id="339" r:id="rId35"/>
    <p:sldId id="340" r:id="rId36"/>
    <p:sldId id="326" r:id="rId37"/>
    <p:sldId id="351" r:id="rId38"/>
    <p:sldId id="282" r:id="rId39"/>
    <p:sldId id="350" r:id="rId40"/>
    <p:sldId id="323" r:id="rId41"/>
    <p:sldId id="359" r:id="rId42"/>
    <p:sldId id="322" r:id="rId43"/>
    <p:sldId id="334" r:id="rId44"/>
    <p:sldId id="335" r:id="rId45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  <p:clrMru>
    <a:srgbClr val="F5822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24" autoAdjust="0"/>
    <p:restoredTop sz="89681" autoAdjust="0"/>
  </p:normalViewPr>
  <p:slideViewPr>
    <p:cSldViewPr>
      <p:cViewPr varScale="1">
        <p:scale>
          <a:sx n="65" d="100"/>
          <a:sy n="65" d="100"/>
        </p:scale>
        <p:origin x="-1548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4FD85AB-7BF6-496C-9583-63F9F8C87AE0}" type="datetimeFigureOut">
              <a:rPr lang="pl-PL"/>
              <a:pPr>
                <a:defRPr/>
              </a:pPr>
              <a:t>2018-01-31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  <a:endParaRPr lang="pl-PL" noProof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E50A445-C15B-4BD8-9C82-ABFAF8E7DAE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2665E1-E2E2-4BD5-8D90-3761D0722C33}" type="slidenum">
              <a:rPr lang="pl-PL" smtClean="0"/>
              <a:pPr>
                <a:defRPr/>
              </a:pPr>
              <a:t>6</a:t>
            </a:fld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29699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71E207-5388-43E9-9760-B3591C3683C8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pl-PL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A76CFAD-5D77-4638-AB16-059C51051A08}" type="slidenum">
              <a:rPr lang="pl-PL" smtClean="0"/>
              <a:pPr>
                <a:defRPr/>
              </a:pPr>
              <a:t>10</a:t>
            </a:fld>
            <a:endParaRPr 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09ABC5-EA8B-4DB1-AF7D-0843E1D9C8C7}" type="slidenum">
              <a:rPr lang="pl-PL" smtClean="0"/>
              <a:pPr>
                <a:defRPr/>
              </a:pPr>
              <a:t>11</a:t>
            </a:fld>
            <a:endParaRPr 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6A86FC-2715-4AAA-8515-86C1103B518F}" type="slidenum">
              <a:rPr lang="pl-PL" smtClean="0"/>
              <a:pPr>
                <a:defRPr/>
              </a:pPr>
              <a:t>17</a:t>
            </a:fld>
            <a:endParaRPr lang="pl-P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5083A2-BD0C-48C0-93E6-245376FE6A18}" type="slidenum">
              <a:rPr lang="pl-PL" smtClean="0"/>
              <a:pPr>
                <a:defRPr/>
              </a:pPr>
              <a:t>38</a:t>
            </a:fld>
            <a:endParaRPr lang="pl-P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dirty="0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8B82E1-785B-4F23-AAEF-3B739D0C3597}" type="slidenum">
              <a:rPr lang="pl-PL" smtClean="0"/>
              <a:pPr>
                <a:defRPr/>
              </a:pPr>
              <a:t>44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068F9E-8529-47BE-B50D-CF3020DB5D21}" type="datetimeFigureOut">
              <a:rPr lang="pl-PL"/>
              <a:pPr>
                <a:defRPr/>
              </a:pPr>
              <a:t>2018-01-31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E5B514-42E9-48F7-BFEC-ECFCCD2B27D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4000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385296-5288-40BB-AF3A-7B93A27E9CA8}" type="datetimeFigureOut">
              <a:rPr lang="pl-PL"/>
              <a:pPr>
                <a:defRPr/>
              </a:pPr>
              <a:t>2018-01-31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EA07D3-B2CF-446C-BB98-A0036F5DC94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4000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FAB5E3-3172-473C-887B-62FEA0CA8B3F}" type="datetimeFigureOut">
              <a:rPr lang="pl-PL"/>
              <a:pPr>
                <a:defRPr/>
              </a:pPr>
              <a:t>2018-01-31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44720-1D61-4F36-8D80-2C1184622B6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4000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2FF8F-A825-40CA-94A5-833612053328}" type="datetimeFigureOut">
              <a:rPr lang="pl-PL"/>
              <a:pPr>
                <a:defRPr/>
              </a:pPr>
              <a:t>2018-01-31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C68D7-6E69-4E72-9C20-5D6E4F99D99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4000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AE2D7-E819-4B26-9FA7-3BE7CCADDC2D}" type="datetimeFigureOut">
              <a:rPr lang="pl-PL"/>
              <a:pPr>
                <a:defRPr/>
              </a:pPr>
              <a:t>2018-01-31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522D68-644A-4ED3-8E33-E5B348E9B80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4000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E494B2-A56F-4C81-8AF1-0A2B0D368DB2}" type="datetimeFigureOut">
              <a:rPr lang="pl-PL"/>
              <a:pPr>
                <a:defRPr/>
              </a:pPr>
              <a:t>2018-01-31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2B201F-7364-4B24-9C26-59F8FC11E70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4000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60EE1-5EF6-455B-880F-C6A40B936148}" type="datetimeFigureOut">
              <a:rPr lang="pl-PL"/>
              <a:pPr>
                <a:defRPr/>
              </a:pPr>
              <a:t>2018-01-31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D783D-0865-47D9-86BE-43FBA77A258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4000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C4935-A6E2-432F-9892-8AA1FC9712F4}" type="datetimeFigureOut">
              <a:rPr lang="pl-PL"/>
              <a:pPr>
                <a:defRPr/>
              </a:pPr>
              <a:t>2018-01-31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FCACDF-E0BB-4198-B92F-3B08C69E722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4000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09783-84C7-42A3-B8F0-658CCBF73B6F}" type="datetimeFigureOut">
              <a:rPr lang="pl-PL"/>
              <a:pPr>
                <a:defRPr/>
              </a:pPr>
              <a:t>2018-01-31</a:t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E7C927-5776-485C-908A-74228B6530B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4000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DC1E9-D8D1-4BF7-98E5-07E2E9EE2BE1}" type="datetimeFigureOut">
              <a:rPr lang="pl-PL"/>
              <a:pPr>
                <a:defRPr/>
              </a:pPr>
              <a:t>2018-01-31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45EA90-D059-4153-9D0C-F077C326E97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4000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047BF-E751-4BF1-A7EE-9C71BAD750A4}" type="datetimeFigureOut">
              <a:rPr lang="pl-PL"/>
              <a:pPr>
                <a:defRPr/>
              </a:pPr>
              <a:t>2018-01-31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173627-525A-4D6B-A0AE-205DA57DA3B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4000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</a:t>
            </a:r>
          </a:p>
        </p:txBody>
      </p:sp>
      <p:sp>
        <p:nvSpPr>
          <p:cNvPr id="10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247A7DD-2F8C-45DB-8CBC-DD34025ACBBC}" type="datetimeFigureOut">
              <a:rPr lang="pl-PL"/>
              <a:pPr>
                <a:defRPr/>
              </a:pPr>
              <a:t>2018-01-31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D2D283D-F336-4519-9C91-4021E0032F1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4000">
    <p:wedg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wm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jpe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7" Type="http://schemas.openxmlformats.org/officeDocument/2006/relationships/image" Target="../media/image118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7.jpeg"/><Relationship Id="rId5" Type="http://schemas.openxmlformats.org/officeDocument/2006/relationships/image" Target="../media/image116.png"/><Relationship Id="rId4" Type="http://schemas.openxmlformats.org/officeDocument/2006/relationships/image" Target="../media/image11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jpeg"/><Relationship Id="rId4" Type="http://schemas.openxmlformats.org/officeDocument/2006/relationships/image" Target="../media/image9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15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642938" y="5786438"/>
            <a:ext cx="7921625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Przez dziurkę od klucza…</a:t>
            </a:r>
          </a:p>
        </p:txBody>
      </p:sp>
      <p:pic>
        <p:nvPicPr>
          <p:cNvPr id="2052" name="Picture 4" descr="G:\Zdj środa\P22503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150" y="1557338"/>
            <a:ext cx="5813425" cy="408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ole tekstowe 5"/>
          <p:cNvSpPr txBox="1"/>
          <p:nvPr/>
        </p:nvSpPr>
        <p:spPr>
          <a:xfrm>
            <a:off x="539552" y="404664"/>
            <a:ext cx="8136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SZKOŁA  PODSTAWOWA  NR 77 </a:t>
            </a:r>
          </a:p>
          <a:p>
            <a:pPr algn="ctr"/>
            <a:r>
              <a:rPr lang="pl-PL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Z ODDZIAŁAMI INTEGRACYJNYMI</a:t>
            </a:r>
          </a:p>
          <a:p>
            <a:pPr algn="ctr"/>
            <a:r>
              <a:rPr lang="pl-PL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IM. ŚW. M. M. KOLBE</a:t>
            </a:r>
          </a:p>
          <a:p>
            <a:pPr algn="ctr"/>
            <a:r>
              <a:rPr lang="pl-PL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 KRAKOWIE</a:t>
            </a:r>
            <a:endParaRPr lang="pl-PL" b="1" i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Bartek96\Desktop\logo 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0"/>
            <a:ext cx="1572417" cy="134076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199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63" y="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Doskonalimy języki obce…</a:t>
            </a:r>
            <a:endParaRPr lang="pl-PL" sz="32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22" name="Picture 7" descr="C:\Users\Graza\AppData\Local\Microsoft\Windows\Temporary Internet Files\Content.IE5\VKQ80VYG\dglxasset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5357826"/>
            <a:ext cx="1807420" cy="1081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3" name="AutoShape 9" descr="data:image/jpeg;base64,/9j/4AAQSkZJRgABAQAAAQABAAD/2wCEAAkGBwgHBgkIBwgKCgkLDRYPDQwMDRsUFRAWIB0iIiAdHx8kKDQsJCYxJx8fLT0tMTU3Ojo6Iys/RD84QzQ5OjcBCgoKDQwNGg8PGjclHyU3Nzc3Nzc3Nzc3Nzc3Nzc3Nzc3Nzc3Nzc3Nzc3Nzc3Nzc3Nzc3Nzc3Nzc3Nzc3Nzc3N//AABEIAFoAtAMBEQACEQEDEQH/xAAcAAADAQEAAwEAAAAAAAAAAAAABgcFBAIDCAH/xABGEAABAgMDBgkICgIBBQEAAAABAgQAAwUGEWEHEhchMVUTFDZRcXSBk9EVQUJigrKz4iJDRFaRlaGx0uMylFI0coSSwSP/xAAbAQACAwEBAQAAAAAAAAAAAAAABQMEBgIBB//EADoRAAEDAQIICwkBAAMAAAAAAAABAgMEESEFEhMxMlFhoRUWNEFSU3KBscHRBhQiM2JxkeHwQiOy8f/aAAwDAQACEQMRAD8A8aNbKv2cnFo5K58qWblNXYIUnoUdY/UYRTbI5ptajBlLVtx23KvOnpmKXZ23VGreZJE3irs6uAnkAk+qdh/fCLDZWuM5V4KqKa+y1utPPUbdTpbGrtVNam0kupCtqJqAodI5jjEzXuYtrVsFlykrtVkaT9NxZh1mnbxR0okdCV7ew39MMYcIrmkTvT0IHwIuiSmrUmoUZ2WtVaTWs8ejNF2dik7CMRDNkjZEtatpWVitznFHZwEABAAQAXvIRyQcddV7qYSYQ+d3F6DQJ7aXlLWOvz/iKhG7SU+kUfJo+y3wQzY5LBYcjfJp519fw5cWoNEyPtBylvZ81IjbTlfWeuzfeMamn+U37GTl01MWJiMIACAANwBJ1AeeA9RLRxsxk4r1eSlxMlppzG68uXQIvHOlGontuGMVJq2OK7OpMyBzhtbqsXYojyY38uVZH2qaQUIVgdg9kE85hJUYRfJci3bDRUWAZZExn/Cm3P8AgzHtatHbB3xVPDTgT/0jYFKEjnPiowvVXvU0cdLR0DMdbE2rn/vsg02dyXE5s60Dm8beLNz+il+H4xK2DpCyqw9/mnTvXyQoTKkMGDdLdm0kSZSdiUIA7emJ0aiXIhn5J5ZHYz3Kq/cjVPykUquSUMrdUmXMI1JftkfSRiRtHsk9EM6jBiOvZfsIqTCUtO61jrPD8HW/sIHrTyhZN/JqzJWsIzxwgwv2E9NxhLLTPYtioaqjw9E+6ZLF1pm9U3nLRrZV+zc7ijgrnSpepTV3eFIwCjrH6iI2yObcW6jBtLVtx23KvOnpmUpVnLc0at5srhS1dq+ocaiT6qth/fCLDZWuM5V4KqKa1ypa3Wn9cbdUpjGrtVNak0kuZCtqJqAodI5jiIma9zFtatgsVEXOSu1ORpJz3FmHQT5+KOlEj2V7exV/TDGHCK5pE70IHwIt6Epq1JqFHdlrVWc5rP8AMmYn/LEHYRiL4Zse2RLWrahWcxWrecUdnAQAXvIRyQcddV7qYSYQ+d3F6DQJ7aXlLWOvz/iKhG7SU+kUfJo+y3wQzY5LBYcjfJp519fw5cWoNEyPtBylvZ81IjbTlfWeuzfeMamn+U37GTl01MWJiMDqEADjZjJxXq8lLiZKFOYkZxcuwU3p50o2ntuGMVJq2KO5L12E7IHOG5uqxdirjTG/lurI+0zrihCsDsHsgnnMJKjCL5LubYaKiwDLJY5/wptz/gyn9YtHbJ1xVPDTwrWGrcXSwMfFRhequfcaSKmpMHsx7k2rn7v0NVnclxITPtBP/wDGbq95X/wfjErYOkK6rD3+adO9fQotOp7Oltg3YNZTeUDfmS0gA4nnMTo1G5jPSzSTOxpFtXaLVq8otAs4VyFzy8ep1Fs1uUUn1jsT++EWoaSSW/MhXdI1pLKhlftM4dKmMy2ZyT/jJTKEy7pUraewdEMmYPhRLHWqpXWoW24n8XiudlJq1QozvjVKeTms/wA6pars7BQ2KGBBjh8bZEsclp216tzFEp+UilVuShnbqlImEDNS/bIuUnEgfSHsk380K6jBiOvZ+P2MaXCUtOtrHWeC92Y6n1hA8aeULJPpNVZK1iWFjhBhfsJwNxhLLTPYtimqo8PRSWJN8K60zeqHNRrZV+zU/ijnhJ0qXqU1eXhSehR1j9REbZHNuLdRg2kq0x2XKvOnp/4UmztuaPXCmVw3FXR+onkAk+qdh/fCLDZWuM5V4KqKa+zGbrT+uNyp0xhVmqmtSaSXUlXoTUhQ6RzHERMx7mLa1bFFioi5yVWpyMg5ziy7nN8/FHSiR7K9vYq/phjDhHmkTvQgfAi3oSqrUmoUZ0WtVZzmk4ejNF2diDsPSIZska9LWraVnMVq3luyEckHHXV+6mFGEPndxbg0Ce2l5S1jr8/4ioRO0lPpFHyaPst8EM2OSwWHI3yaedfX8OXFqDRMj7Qcpb2fNSI215XVk+bjs33jGpp/lN+xk5dNTXszk4r1eSlxNlCnMdpcuwUkj1UbT23DGIpq2KO621TtkDnDa3VYuxZHkxv5cqqftM0golqwOwbfRBPOYSVGEXyXW9xoqLAMsnxP+FNuf8eplv6xaO2LriyeGcJJv4q2GbLSPW8VGF6uc+40kdNR4PbjLdtXP3foarPZLj9GfX5+PFm6veX4fjErYOkKqvD3NTp3r6FEp1OY0xslswbSm8oejLTdeec85xMToiNzGflmkmdjSLaot2pyi0CzZXIW4Lt4nVxZtcog+srYnt14RbhpJZb0SxCu6Rrc5HrU5Sa/aArlJn+T2atXF2qiCR6y9p/QYQ0ho4477LVKz5lXMJg1C4bItkNoQHg36MbabiV/tyP5xV99g6Xj6E+QeGjG2m4lf7cj+cHvsHS8fQMg8NGVtNxq/wBuR/OD32n6Xj6BkHnZSbD5RKM6DqlU5w0n+dUp5IGdgoZ9yhgb44fU0siWPW3uX0OmxyNzFFp0ivV6ShlbqyCVEakv2ziSFIxIEzOHsk380KqiGndex3df6DClq6imW1i2eH4Ma0GTF83KplDmcclE6pM1QRMT0E3JPbdC50Kpo3mlpcPRuunTFXWmb1Ouz8rKHRM2WKcXjUfUOHUo3D1VZ94/UYR63Kt5iKqdgmovx8VdaIu9LLCjU904dNwt2xms5nnlzFoV+BSSIsNVVS9LDPSsax1jXYya7/NECp0phVmqmtTaSXUg+hNQCBiOY4iO2PcxbWrYRKiLnOKzNm2FmGk5pS+FDebOM0ImLzswkAXA7btXnvMdyyulXGdnPGtRuYhtpeUtY6/P+IqFjtJT6JR8mj7LfBDNjksFhyN8mnnX1/Dlxag0TI+0HKW9nzU9k+yzOiv3NVpdnl1equZqp3DT50sJlKJJ1ZxF11/mF+MWpamZWIxMwppoIHOtlfip9lVdyCzX6TlAr6jx5ksSPM3lOJSZY6Rn6+2+KLmyuzoaWlqMFUqWsdfrVFt8Lu47bPZLr8ydX3GPFm6veX4fjHTYOkQ1eH/806d6+SepRqfTWVNbhuwbS28oejLTdfiec4mJ0REzGelmkmdjSLap+VV25ZtTNZ0+c/nbEyZS0IJ6StQAEdtRFWxVsIlJPaiXlTtBnykUpTBkrVxdq9kAqHrLz7z2XDCGUPucd9tq7UX0IXJKuYThkxtoBcKEoDrcj+cW/fIOl4+hDkHhoxtpuJX+3I/nB77B0vH0DIPDRjbTcSv9uR/OD32DpePoGQeGjG2m4lf7cj+cHvsHS8fQMg8o+llO5ld/8sZjL7DYcXndZuDSyncyu/8Algy+wOLzus3BpZTuZXf/ACwZfYHF53Wbg0sp3Mrv/lgy+wOLzus3BpZTuZXf/LBl9gcXndZuDSyncyu/+WDL7A4vO6zcGllO5ld/8sGX2Bxed1m4NLKdzK7/AOWDL7A4vO6zcGllO5ld/wDLBl9gcXndZuDSyncyu/8Algy+wOLzus3E5qbrj1TePMzM4y4mTsy+/NzlE3frECratpo4Y8lE1mpET8Ic0eEg42MtumzNMnMzTy44RwZ2cJubdelIu2H/AIxKyTESywT4RwWtZKj0fZYlmbavqb2llO5ld/8ALHeX2FDi87rNwaWU7mV3/wAsGX2Bxed1m4NLKdzK7/5YMvsDi87rNwaWU7mV3/ywZfYHF53Wbg0sp3Mrv/lgy+wOLzus3BpZTuZXf/LBl9gcXndZuDSyncyu/wDlgy+wOLzus3BpZTuZXf8AywZfYHF53Wbg0sp3Mrv/AJYMvsDi87rNwaWU7mV3/wAsGX2Bxed1m4mEVzThAAQAEABAAQAEABAAQAEABAAQAEABAAQAEABAAQAEABAAQAEABAA06PrT7vT36PGJMm/UK+GKPpblDR9afd6e/R4wZN+oOGKPpblDR9afd6e/R4wZN+oOGKPpblDR9afd6e/R4wZN+oOGKPpblDR9afd6e/R4wZN+oOGKPpblDR9afd6e/R4wZN+oOGKPpblDR9afd6e/R4wZN+oOGKPpblDR9afd6e/R4wZN+oOGKPpblDR9afd6e/R4wZN+oOGKPpblDR9abd6e/R4wZJ+oOGKPpblFtzImNXM5tPTmzpMxUuYm++5STcRf0iOFSwZMej2o9uZbz1R4dGzRbL1iuNluaY1E6SiYZalGYlNyrgbtZ5iI6RjnZkKdRXwUzsSRbFzmho+tPu9Pfo8Y6yb9RX4Yo+luUNH1p93p79HjBk36g4Yo+luUNH1p93p79HjBk36g4Yo+luUNH1p93p79HjBk36g4Yo+luUNH1p93p79HjBk36g4Yo+luUNH1p93p79HjBk36g4Yo+luUNH1p93p79HjBk36g4Yo+luUNH1p93p79HjBk36g4Yo+luUNH1p93p79HjBk36g4Yo+luUNH1p93p79HjBk36g4Yo+luU79Ocz7tJ/MP6o0PBn17v2YH3luoNOcz7tJ/MP6oODPr3fsPeW6g05zPu0n8w/qg4M+vd+w95bqA5c1jWbNJAxqH9UHBn17v2HvCah0spam0Voc2dMsqKeyP17l8QVDnSjgrz23DGKc0MUdyPtX7fsla5V5hwB1RWOzlqNRZ0xuXD9zKbyR6UxV34c8eKqJnJIopJXYkaWqIdQysNJTgop9NmOpI+tmTuCv6Bmk3dN0QunsW5B7F7PyK3/lfYupEt80NCz9tKzaBV7GzIEi+4uJj0pljt4PX2XwNlc7Mm8r1WDKel+ZNfqRt//YbmruS6CxKnSpipSsyaJS84IXcCUk8+sRYVFTOJruY+fbS8pax1+f8AEVFB2kp9Co+TR9lvghmxyWCw5G+TTzr6/hy4tQaJkfaDlLez5qOrV23dhZbTpc0S1lC8xQOaoG4g8xETqipnEdp7ibhqjwBXtFaOt0TOmizoeNR9dIdk3D1k8HeP1GMROe5vMMqSjpqi5ZsV2pU8FtFxtlblLmoDmjKRJP8AkuU5zyOwpF/4xwlRsGMns85E+CS1dqWeajdJtGiqU5TmzSWtQnpF6m01wZCh0/RVcekXYxYjcx63rcI6ilmp1skbZ/axFq2V2qUZ2WlVsctrP8yZj8jOxB4K4jEQyZQMelrZLe79lJ02LnQ4tOcz7tJ/MP6o74M+vd+zn3huoNOcz7tJ/MP6oODPr3fsPeW6g05zPu0n8w/qg4M+vd+w95bqDTnM+7SfzD+qDgz6937D3luokENCmHSbhjAepeOVlsm1ftDmTlSQwZK18O6SQVD1UbT23DGKk1bFHdnUmZAq5yxWUyc0GzmZORI449Tr4y5AUQfVTsT2a8YVTVcst1tiaiy2NrRkqFRZ0tspxUHMuRJT6UxV34c5iqqomcsRQyTOxY0tUndocqN+dJoDfDjLge6jx/CIHTczTQUuAf8AVQvcnqKrCi2jti641/8Aq4BNxdOVXS0jmT4JERI171GslTR0DMRLtiZ+/wDZquBYyxWqqz/LlWR9llAFEs4i+4e0ScIY0+DnyXql39+TN1mHpZLWx/CmzP8An0FG0+UevV4Kby5gpzG64NmiiCRzKXtPZcMIdQ0cUd+dTOyTucpSsg4Asg4uAA46vUP+1ML8IfO7ieFbWE9tLylrHX5/xFQjdpKfSKPk0fZb4IZsclgsORvk086+v4cuLUGiZH2g5S3s+akdr1VqFGtzWXVKdzms/js29UpV2cM46iNhGBjTRxtkhajktuMq96tetg+2WyypObItO1zTs441Gr2kbR0i/oinLg5c8a9ykzJ0XSKrTKoxqzRLqmupTmQrZMlLzh0HmOELXMcxbHJeToqLmMO0VhaPW8+bwXFHZ18PIFxJ9YbFfvjELomuGdJhWopvhttbqXy1E0rNja9ZydxxuFzpUs3pdMyQpHSNqf1EV3RubeaOnwnS1bcR1yrzL/WKdbG3aXjTyfaynyasyPp5qc8Y3bCcRcYkiqXxrailSrwDFJfCuKupc3qm85H+Tel12Qt7YaqS13C8sHKjenAKP0h7QPTDmnwmjtP8mVqsHSwOselnh+Sd1alVCjOi1qrOc1n/APCYm7OHODsIxBMNWSNelrFtFzmK3OcUdnAQAOVlsm1ftBmzlSfJ7NX17oEFQ9VG09twxipNWxRXZ1J2QK7OWKy2TqgWczJ6G/HHqftLkBRB9VOxPZrxhVNVyy3KtiFpkbWjLUakypjYuKg5lt5Q9KYq7sHOYqqqJnJ4opJnYsaWqTq0OVDUqRZ9vhxlwLv/AFR4/hEDp+iaClwD/qoXuT19BVY0a0dsHQcqE5wD9qcqKZaejDBIiJGueo0kqaPB7cVLtiZ+/wDZquUWKsWM2qzvLlVT9llAFCDiP8R7V5whhT4OfJeubaZysw/M/wCGP4U2Z/z6CjabKPXa6kt5UwU1jdcGzRRF45lL1E9AuGEO4aKKPapnXzuconXAagLhFshVQgPC95COSDjrqvdTCTCHzu4vQaBPbS8pax1+f8RUI3aSn0ij5NH2W+CGbHJYLDkb5NPOvr+HLi1BomR9oOUt7PmpEbacr6z12b7xjU0/ym/YycumpixMRnbSatUKM6DqlPJzWd51SlXZ2ChsUMDHD42SJY5LTtr1bmKrZbLKk5je07UpOzjjVN4OKkbR7N/RC2bBy5417l9SyydFzlWplUYVZol3TXUpzIVsXKUCOg8xwMLXMcxbHJYToqLehh2hsNR65nzeC4o6Vr4duACT6w2K/fGIXRNcM6TClRTfDbjN1L5aiaVmxtfs3O423z50uXrS6ZqIUjpA1jsvGMV3RubeaOnwnS1aYjrlXmX+sOtjbtLxoGFrKfJqzI7VlCc9ONx1E4i4xJFUvjW20qVeAY5LVhXFXUub1Q5Khk3pdckreWFqktd2tTF0o5yMAraPaB6Yc0+E0W5+70MrV4Nlp3WPSzw/JP6hQqvTXSmz6mOpM5O1Jlk9oIvBGIMNGyxuS1rkFyxuRT6nqNRZU1sXD9zLbyh6UxV1+A5zhGZVUbeo1iikmdixpapO7Q5USc6RZ+Rhxlwn9Up8fwiB0/RNBS4B/wBVC9yea+gqsaNaO2LsOVCdPSo63TlWbLSPVwwSIiRrnqNJKqjwe3ES7Yl6/wB9zVdJsVYsnynPNcqyNfFZQBQg4j/Ee0ScIYU+DnyX8xnK3D0slrWfCmzP+RRtPlHrteSpvKm+TmF2aGzQ5t45lL2nsuGEO4aOOLapnnzucJw1C4ahzCLZBaEB4EABABe8hHJBx11XuphJhD53cXoNAntpeUtY6/P+IqEbtJT6RR8mj7LfBDNjksFhyN8mnnX1/Dlxag0TI+0HKW9nzUiNtOV9Z67N94xqaf5TfsZOXTUxYmIwgAIAO2k1WoUZ0HVKeTmk4bVSlXZ2BGxXQb44fGx6WOS07a9W5irWWyypOa3tO2KfNxxqm8dKkbR7N/RCybB3PEvcpZZOi6RVKXU2FWaJd013JdSFbFylXjoPMcDC57HMWxyWKToqLmMO0VhqNWyuaJPFXR+vbgC8+snYr98YhdE1wzpMK1FPdbjN1L/XE1rVja/Zudxpvwk6VL1pdsyQpHSB9Idl4xiu6NzVtNHT4TpatMR1yrzL65vA6WOUyvN26ZcwNXRGybMQQojHNIEepM6wjkwFSvdalqbEMO1rme5tNUA4nTJolTc2WJiyrMHML9gjhyqrlLlAxrKRmKllqHvsLIkurUMZTmVLnS1KN6JiQoHsMesS1xzhF7mUjlatij5lrdOGFjb2M+a2JnIQeBWUXpv2avNhDmga10yIqGBkX4bSAKACQALhhDzmF54x6eBAAQAEABABe8hHJBx11XuphJhD53cXoNAntpeUtY6/P+IqEbtJT6RR8mj7LfBDNjksFhyN8mnnX1/Dlxag0TI+0HKW9nzUiNtOV9Z67N94xqaf5TfsZOXTUxYmIwgAIACAAgPUGCwbx00tnS0tXM6SmdNzZolzCkTBdsVdtHTEFS1Fp1VSeHOp9RjzxnS4fi/NHqBzkytzT2Sa6opZtwVSkqURKTrOvWdUVpE+I0eDZ5fd0+Jfy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l-PL"/>
          </a:p>
        </p:txBody>
      </p:sp>
      <p:pic>
        <p:nvPicPr>
          <p:cNvPr id="9224" name="Picture 11" descr="http://www.flagipanstw.eu/images/flaga-wielkiej-brytanii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143380"/>
            <a:ext cx="1785950" cy="1048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az 8" descr="DJO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72132" y="1000109"/>
            <a:ext cx="3248979" cy="3143272"/>
          </a:xfrm>
          <a:prstGeom prst="rect">
            <a:avLst/>
          </a:prstGeom>
        </p:spPr>
      </p:pic>
      <p:pic>
        <p:nvPicPr>
          <p:cNvPr id="12" name="Obraz 11" descr="DJO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4282" y="928670"/>
            <a:ext cx="4857784" cy="3071834"/>
          </a:xfrm>
          <a:prstGeom prst="rect">
            <a:avLst/>
          </a:prstGeom>
        </p:spPr>
      </p:pic>
      <p:pic>
        <p:nvPicPr>
          <p:cNvPr id="13" name="Obraz 12" descr="DJO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86050" y="4357695"/>
            <a:ext cx="5214974" cy="2143140"/>
          </a:xfrm>
          <a:prstGeom prst="rect">
            <a:avLst/>
          </a:prstGeom>
        </p:spPr>
      </p:pic>
    </p:spTree>
  </p:cSld>
  <p:clrMapOvr>
    <a:masterClrMapping/>
  </p:clrMapOvr>
  <p:transition spd="med" advClick="0" advTm="4213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i obchodzimy Dzień Języków Obcych</a:t>
            </a:r>
            <a:endParaRPr lang="pl-PL" sz="2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Obraz 7" descr="DJO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4214818"/>
            <a:ext cx="4143404" cy="2479968"/>
          </a:xfrm>
          <a:prstGeom prst="rect">
            <a:avLst/>
          </a:prstGeom>
        </p:spPr>
      </p:pic>
      <p:pic>
        <p:nvPicPr>
          <p:cNvPr id="10" name="Obraz 9" descr="z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14942" y="785794"/>
            <a:ext cx="3456904" cy="3286148"/>
          </a:xfrm>
          <a:prstGeom prst="rect">
            <a:avLst/>
          </a:prstGeom>
        </p:spPr>
      </p:pic>
      <p:pic>
        <p:nvPicPr>
          <p:cNvPr id="11" name="Obraz 10" descr="z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857232"/>
            <a:ext cx="4590435" cy="2857520"/>
          </a:xfrm>
          <a:prstGeom prst="rect">
            <a:avLst/>
          </a:prstGeom>
        </p:spPr>
      </p:pic>
      <p:pic>
        <p:nvPicPr>
          <p:cNvPr id="12" name="Obraz 11" descr="z1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4282" y="3857629"/>
            <a:ext cx="4357718" cy="2786082"/>
          </a:xfrm>
          <a:prstGeom prst="rect">
            <a:avLst/>
          </a:prstGeom>
        </p:spPr>
      </p:pic>
    </p:spTree>
  </p:cSld>
  <p:clrMapOvr>
    <a:masterClrMapping/>
  </p:clrMapOvr>
  <p:transition spd="med" advClick="0" advTm="5070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750" y="115888"/>
            <a:ext cx="8229600" cy="777875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pl-PL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Występujemy w Przeglądzie Małych Form Teatralnych</a:t>
            </a:r>
            <a:endParaRPr lang="pl-PL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483" name="Picture 6" descr="http://www.gm37.krakow.pl/danedogalerii/Przegl%B1d-Ma%B3ych-Form-Teatralnych-2011/DSC073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8038" y="908050"/>
            <a:ext cx="3311525" cy="221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913" y="4508500"/>
            <a:ext cx="1008062" cy="216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888" y="1412875"/>
            <a:ext cx="263048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2" descr="F:\Zdj dodatkowe z imprez\przegląd teat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78" y="3348038"/>
            <a:ext cx="4465636" cy="3349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8313" y="836613"/>
            <a:ext cx="2790825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5" descr="C:\Users\Graza\AppData\Local\Microsoft\Windows\Temporary Internet Files\Content.IE5\BYA5A3VF\MC900319480[1].wm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71775" y="2565400"/>
            <a:ext cx="1827213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4492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70643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Realizujemy projekty edukacyjne</a:t>
            </a:r>
            <a:endParaRPr lang="pl-PL" sz="32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9699" name="Picture 2" descr="http://www.gm37.krakow.pl/danedogalerii/Dzie%F1-Zdrowego-%AFywienia-2012/dsc05026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00034" y="981075"/>
            <a:ext cx="4071966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rostokąt 7"/>
          <p:cNvSpPr/>
          <p:nvPr/>
        </p:nvSpPr>
        <p:spPr>
          <a:xfrm>
            <a:off x="611560" y="3717032"/>
            <a:ext cx="300672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Dzień Zdrowego Żywienia</a:t>
            </a:r>
            <a:endParaRPr lang="pl-PL" dirty="0"/>
          </a:p>
        </p:txBody>
      </p:sp>
      <p:pic>
        <p:nvPicPr>
          <p:cNvPr id="5122" name="Picture 2" descr="C:\Users\Bartek96\Desktop\DSC_0221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929191" y="908720"/>
            <a:ext cx="3743312" cy="2807484"/>
          </a:xfrm>
          <a:prstGeom prst="rect">
            <a:avLst/>
          </a:prstGeom>
          <a:noFill/>
        </p:spPr>
      </p:pic>
      <p:pic>
        <p:nvPicPr>
          <p:cNvPr id="5123" name="Picture 3" descr="C:\Users\Bartek96\Desktop\DSC_01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4005064"/>
            <a:ext cx="4012116" cy="2664296"/>
          </a:xfrm>
          <a:prstGeom prst="rect">
            <a:avLst/>
          </a:prstGeom>
          <a:noFill/>
        </p:spPr>
      </p:pic>
      <p:pic>
        <p:nvPicPr>
          <p:cNvPr id="5124" name="Picture 4" descr="C:\Users\Bartek96\Desktop\DSC_02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4077072"/>
            <a:ext cx="3888432" cy="258216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39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type="subTitle" idx="1"/>
          </p:nvPr>
        </p:nvSpPr>
        <p:spPr>
          <a:xfrm>
            <a:off x="-323850" y="404813"/>
            <a:ext cx="5003800" cy="576262"/>
          </a:xfrm>
        </p:spPr>
        <p:txBody>
          <a:bodyPr/>
          <a:lstStyle/>
          <a:p>
            <a:pPr algn="l" eaLnBrk="1" hangingPunct="1">
              <a:defRPr/>
            </a:pPr>
            <a:r>
              <a:rPr lang="pl-PL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</a:t>
            </a:r>
            <a:r>
              <a:rPr lang="pl-PL" sz="1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Andrzejkowy Turniej Piłki Nożnej</a:t>
            </a:r>
            <a:endParaRPr lang="pl-PL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 eaLnBrk="1" hangingPunct="1">
              <a:defRPr/>
            </a:pPr>
            <a:endParaRPr lang="pl-PL" sz="24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 eaLnBrk="1" hangingPunct="1">
              <a:defRPr/>
            </a:pPr>
            <a:endParaRPr lang="pl-PL" sz="24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 eaLnBrk="1" hangingPunct="1">
              <a:defRPr/>
            </a:pPr>
            <a:endParaRPr lang="pl-PL" sz="24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 eaLnBrk="1" hangingPunct="1">
              <a:defRPr/>
            </a:pPr>
            <a:endParaRPr lang="pl-PL" sz="24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 eaLnBrk="1" hangingPunct="1">
              <a:defRPr/>
            </a:pPr>
            <a:endParaRPr lang="pl-PL" sz="24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 eaLnBrk="1" hangingPunct="1">
              <a:defRPr/>
            </a:pPr>
            <a:endParaRPr lang="pl-PL" sz="24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 eaLnBrk="1" hangingPunct="1">
              <a:defRPr/>
            </a:pPr>
            <a:r>
              <a:rPr lang="pl-PL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</a:t>
            </a:r>
            <a:r>
              <a:rPr lang="pl-PL" sz="1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Mikołajkowy Turniej Piłki Siatkowej                            </a:t>
            </a:r>
            <a:endParaRPr lang="pl-PL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23" name="Picture 4" descr="http://www.gm37.krakow.pl/danedogalerii/Turniej-Andrzejkowy/PB3005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836712"/>
            <a:ext cx="4284662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2" descr="http://www.gm37.krakow.pl/danedogalerii/Turniej-Andrzejkowy/PB3005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75125" y="620688"/>
            <a:ext cx="496887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6" descr="http://www.gm37.krakow.pl/danedogalerii/album132/PC0705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4005263"/>
            <a:ext cx="5049837" cy="241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8" descr="http://www.gm37.krakow.pl/danedogalerii/album132/PC07056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9338" y="3644900"/>
            <a:ext cx="4103687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4415"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Warsztaty kulinarne w Przytkowicach</a:t>
            </a:r>
            <a:endParaRPr lang="pl-P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8675" name="Picture 4" descr="http://www.gm37.krakow.pl/danedogalerii/Warsztaty-%BFywieniowe-w-Przytkowicach-2012/IMG_39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3645024"/>
            <a:ext cx="4234433" cy="312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8" descr="http://www.gm37.krakow.pl/danedogalerii/Warsztaty-%BFywieniowe-w-Przytkowicach-2012/IMG_39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052513"/>
            <a:ext cx="4176464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10" descr="http://www.gm37.krakow.pl/danedogalerii/Przytkowice-2012/PA3007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1052513"/>
            <a:ext cx="4392611" cy="313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2" descr="http://www.gm37.krakow.pl/danedogalerii/Warsztaty-%BFywieniowe-w-Przytkowicach-2012/IMG_39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149725"/>
            <a:ext cx="4248472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4727"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56197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Uczeń – obywatel</a:t>
            </a:r>
            <a:endParaRPr lang="pl-PL" sz="32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1747" name="Picture 4" descr="http://www.gm37.krakow.pl/danedogalerii/Projekt-Ucze%F1-obywatel-v2012/p10100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765175"/>
            <a:ext cx="5842000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6" descr="http://www.gm37.krakow.pl/danedogalerii/Projekt-Ucze%F1-obywatel/img_69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914775"/>
            <a:ext cx="3567142" cy="2728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2" descr="http://www.gm37.krakow.pl/danedogalerii/Projekt-Ucze%F1-obywatel-v2012/p10100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163" y="3213100"/>
            <a:ext cx="3576637" cy="26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0" name="pole tekstowe 5"/>
          <p:cNvSpPr txBox="1">
            <a:spLocks noChangeArrowheads="1"/>
          </p:cNvSpPr>
          <p:nvPr/>
        </p:nvSpPr>
        <p:spPr bwMode="auto">
          <a:xfrm>
            <a:off x="7019925" y="1268413"/>
            <a:ext cx="18732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b="1"/>
              <a:t>w </a:t>
            </a:r>
          </a:p>
          <a:p>
            <a:r>
              <a:rPr lang="pl-PL" b="1"/>
              <a:t>Radzie Miasta</a:t>
            </a:r>
          </a:p>
        </p:txBody>
      </p:sp>
      <p:sp>
        <p:nvSpPr>
          <p:cNvPr id="31751" name="pole tekstowe 7"/>
          <p:cNvSpPr txBox="1">
            <a:spLocks noChangeArrowheads="1"/>
          </p:cNvSpPr>
          <p:nvPr/>
        </p:nvSpPr>
        <p:spPr bwMode="auto">
          <a:xfrm>
            <a:off x="4140200" y="6165850"/>
            <a:ext cx="29527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b="1"/>
              <a:t>w Radzie Dzielnicy XV</a:t>
            </a:r>
          </a:p>
        </p:txBody>
      </p:sp>
    </p:spTree>
  </p:cSld>
  <p:clrMapOvr>
    <a:masterClrMapping/>
  </p:clrMapOvr>
  <p:transition spd="med" advClick="0" advTm="4774"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24300" y="692150"/>
            <a:ext cx="5219700" cy="706438"/>
          </a:xfrm>
        </p:spPr>
        <p:txBody>
          <a:bodyPr/>
          <a:lstStyle/>
          <a:p>
            <a:pPr algn="l">
              <a:defRPr/>
            </a:pPr>
            <a:r>
              <a:rPr lang="pl-PL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…spotykamy ciekawych ludzi</a:t>
            </a:r>
            <a:endParaRPr lang="pl-PL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4" descr="http://www.gm37.krakow.pl/danedogalerii/Spotkanie-ze-studentami-z-AIESEC-2012/img_70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785926"/>
            <a:ext cx="4286280" cy="3357586"/>
          </a:xfrm>
          <a:prstGeom prst="rect">
            <a:avLst/>
          </a:prstGeom>
          <a:noFill/>
          <a:ln w="127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0244" name="Picture 7" descr="P928041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79388" y="3554715"/>
            <a:ext cx="4035422" cy="3017557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0245" name="Picture 2" descr="Bliskie spotkania z ...Afryk&amp;aogon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488826"/>
            <a:ext cx="3636963" cy="272415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 advClick="0" advTm="4617"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G:\Zdj dodatkowe z imprez\plakat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3800" y="333375"/>
            <a:ext cx="4140200" cy="551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1785938" y="0"/>
            <a:ext cx="8229601" cy="1143000"/>
          </a:xfrm>
        </p:spPr>
        <p:txBody>
          <a:bodyPr/>
          <a:lstStyle/>
          <a:p>
            <a:pPr>
              <a:defRPr/>
            </a:pPr>
            <a:r>
              <a:rPr lang="pl-PL" sz="3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Odnosimy sukcesy</a:t>
            </a:r>
            <a:endParaRPr lang="pl-PL" sz="36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24" name="Prostokąt 5"/>
          <p:cNvSpPr>
            <a:spLocks noChangeArrowheads="1"/>
          </p:cNvSpPr>
          <p:nvPr/>
        </p:nvSpPr>
        <p:spPr bwMode="auto">
          <a:xfrm>
            <a:off x="2268538" y="5949950"/>
            <a:ext cx="6696075" cy="61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600" b="1"/>
              <a:t>W Małopolskim Konkursie Patriotycznej Twórczości Młodzieży</a:t>
            </a:r>
            <a:r>
              <a:rPr lang="pl-PL" sz="1600"/>
              <a:t>  </a:t>
            </a:r>
            <a:r>
              <a:rPr lang="pl-PL"/>
              <a:t/>
            </a:r>
            <a:br>
              <a:rPr lang="pl-PL"/>
            </a:br>
            <a:endParaRPr lang="pl-PL"/>
          </a:p>
        </p:txBody>
      </p:sp>
      <p:pic>
        <p:nvPicPr>
          <p:cNvPr id="5125" name="Picture 2" descr="http://www.gm37.krakow.pl/danedogalerii/Wyr%EAbkowska-2012/029_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2349500"/>
            <a:ext cx="4845050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6" name="pole tekstowe 3"/>
          <p:cNvSpPr txBox="1">
            <a:spLocks noChangeArrowheads="1"/>
          </p:cNvSpPr>
          <p:nvPr/>
        </p:nvSpPr>
        <p:spPr bwMode="auto">
          <a:xfrm>
            <a:off x="179388" y="1557338"/>
            <a:ext cx="46815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2000" b="1"/>
              <a:t>W konkursach przedmiotowych  </a:t>
            </a:r>
          </a:p>
        </p:txBody>
      </p:sp>
    </p:spTree>
  </p:cSld>
  <p:clrMapOvr>
    <a:masterClrMapping/>
  </p:clrMapOvr>
  <p:transition spd="med" advClick="0" advTm="4524"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Prostokąt 4"/>
          <p:cNvSpPr>
            <a:spLocks noChangeArrowheads="1"/>
          </p:cNvSpPr>
          <p:nvPr/>
        </p:nvSpPr>
        <p:spPr bwMode="auto">
          <a:xfrm>
            <a:off x="250825" y="4868863"/>
            <a:ext cx="3779838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1600" b="1"/>
              <a:t>W Małopolskich Mistrzostwach </a:t>
            </a:r>
          </a:p>
          <a:p>
            <a:pPr algn="ctr"/>
            <a:r>
              <a:rPr lang="pl-PL" sz="1600" b="1"/>
              <a:t>w Łamigłówkach Logicznych</a:t>
            </a:r>
            <a:endParaRPr lang="pl-PL"/>
          </a:p>
        </p:txBody>
      </p:sp>
      <p:sp>
        <p:nvSpPr>
          <p:cNvPr id="6147" name="Prostokąt 4"/>
          <p:cNvSpPr>
            <a:spLocks noChangeArrowheads="1"/>
          </p:cNvSpPr>
          <p:nvPr/>
        </p:nvSpPr>
        <p:spPr bwMode="auto">
          <a:xfrm>
            <a:off x="4932363" y="692150"/>
            <a:ext cx="34559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b="1"/>
              <a:t>W zawodach sportowych</a:t>
            </a:r>
            <a:endParaRPr lang="pl-PL" sz="2000"/>
          </a:p>
        </p:txBody>
      </p:sp>
      <p:pic>
        <p:nvPicPr>
          <p:cNvPr id="6148" name="Picture 6" descr="brązowe medalistki Mistrzostw Dzielnicy Nowa Hu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260350"/>
            <a:ext cx="4608513" cy="345598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6149" name="Picture 2" descr="G:\Zdj środa\P22604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175" y="2708275"/>
            <a:ext cx="4968875" cy="37258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 advClick="0" advTm="3962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Zdj środa\P22603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313" y="1052513"/>
            <a:ext cx="5953125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ytuł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pl-PL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Serdecznie </a:t>
            </a:r>
            <a:r>
              <a:rPr lang="pl-PL" sz="3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witamy</a:t>
            </a:r>
            <a:endParaRPr lang="pl-PL" sz="36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3076" name="Picture 3" descr="C:\Users\Graza\Desktop\Gimnazjum 37 - zdj\P22603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4076700"/>
            <a:ext cx="3186112" cy="238918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3707904" y="5715000"/>
            <a:ext cx="8229600" cy="1143000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pl-PL" sz="3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        w naszej szkole</a:t>
            </a:r>
            <a:endParaRPr lang="pl-PL" sz="36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 advClick="0" advTm="4134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 descr="DSC_146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9338" y="908050"/>
            <a:ext cx="3786187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Działamy w wolontariacie</a:t>
            </a:r>
            <a:endParaRPr lang="pl-PL" sz="32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3813175"/>
            <a:ext cx="8239125" cy="304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2" descr="http://www.gm37.krakow.pl/danedogalerii/Pola-Nadziei-2012/pa0406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6013" y="908050"/>
            <a:ext cx="3673475" cy="275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9" descr="http://www.gm37.krakow.pl/danedogalerii/G%F3ra-Grosza-2013/geo10001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388" y="188913"/>
            <a:ext cx="146685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4992"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625" y="0"/>
            <a:ext cx="8229600" cy="836613"/>
          </a:xfrm>
        </p:spPr>
        <p:txBody>
          <a:bodyPr/>
          <a:lstStyle/>
          <a:p>
            <a:pPr>
              <a:defRPr/>
            </a:pPr>
            <a:r>
              <a:rPr lang="pl-PL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Wspieramy akcje charytatywne</a:t>
            </a:r>
            <a:endParaRPr lang="pl-PL" sz="32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1" name="Picture 4" descr="http://www.gm37.krakow.pl/danedogalerii/Kiermasz-%B6wi%B1teczny-2012/dsc050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9338" y="765174"/>
            <a:ext cx="3467100" cy="5256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2" descr="http://www.gm37.krakow.pl/danedogalerii/Kiermasz-%B6wi%B1teczny-2012/dsc050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3644900"/>
            <a:ext cx="4092575" cy="295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2" descr="http://www.gm37.krakow.pl/danedogalerii/Zbi%F3rka-%BFywno%B6ci-Tak%2C-pomagam-2012/pb1702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765175"/>
            <a:ext cx="4092773" cy="279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7" descr="Okładka Albumu:  Podziękowania za akcje charytatywne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0288" y="4508500"/>
            <a:ext cx="1458912" cy="1944688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 advClick="0" advTm="4524"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http://www.gm37.krakow.pl/danedogalerii/Ma%B3opolskie-Konfrontacje-muzyczne-2010/IMGP0895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148263" y="1142984"/>
            <a:ext cx="3582987" cy="2819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8229600" cy="56197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Gramy i śpiewamy</a:t>
            </a:r>
            <a:endParaRPr lang="pl-PL" sz="5400" dirty="0"/>
          </a:p>
        </p:txBody>
      </p:sp>
      <p:pic>
        <p:nvPicPr>
          <p:cNvPr id="14340" name="Picture 2" descr="http://www.gm37.krakow.pl/danedogalerii/Koncert-pie%B6ni-patriotycznych2012/PB0908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981075"/>
            <a:ext cx="4535487" cy="327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6" descr="http://www.gm37.krakow.pl/danedogalerii/Ma%B3opolskie-Konfrontacje-muzyczne-2010/IMGP09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4437063"/>
            <a:ext cx="7848600" cy="194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257"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0825" y="-17145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pl-PL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Tworzymy</a:t>
            </a:r>
            <a:endParaRPr lang="pl-PL" sz="32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764704"/>
            <a:ext cx="4103687" cy="307816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781298"/>
            <a:ext cx="4321175" cy="30797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536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933824"/>
            <a:ext cx="4249042" cy="275134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5366" name="Picture 2" descr="H:\ogrody wiedzy1\wystawka\P1100421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42844" y="3911600"/>
            <a:ext cx="4357718" cy="28384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 advClick="0" advTm="4712"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G:\Zdj środa\P22503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404813"/>
            <a:ext cx="4429125" cy="590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4" descr="G:\Zdj środa\P22603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285750"/>
            <a:ext cx="3833812" cy="287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6" descr="G:\Zdj środa\P22604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8" y="3429000"/>
            <a:ext cx="400050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4103"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7651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Dbamy o swoją kondycję</a:t>
            </a:r>
            <a:endParaRPr lang="pl-PL" sz="32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413" name="Picture 10" descr="p614019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4357694"/>
            <a:ext cx="4714908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8" descr="http://www.gm37.krakow.pl/danedogalerii/Boisko-do-koszyk%F3wki-po-generalnym-remoncie-2011/img_65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786058"/>
            <a:ext cx="2520950" cy="378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5" name="pole tekstowe 6"/>
          <p:cNvSpPr txBox="1">
            <a:spLocks noChangeArrowheads="1"/>
          </p:cNvSpPr>
          <p:nvPr/>
        </p:nvSpPr>
        <p:spPr bwMode="auto">
          <a:xfrm>
            <a:off x="6227763" y="1484313"/>
            <a:ext cx="25209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000" b="1"/>
              <a:t>Latem </a:t>
            </a:r>
          </a:p>
          <a:p>
            <a:r>
              <a:rPr lang="pl-PL" sz="2000" b="1"/>
              <a:t>           – na boisku </a:t>
            </a:r>
          </a:p>
        </p:txBody>
      </p:sp>
      <p:pic>
        <p:nvPicPr>
          <p:cNvPr id="1026" name="Picture 2" descr="C:\Users\Bartek96\Desktop\boisk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714356"/>
            <a:ext cx="5305406" cy="1857388"/>
          </a:xfrm>
          <a:prstGeom prst="rect">
            <a:avLst/>
          </a:prstGeom>
          <a:noFill/>
        </p:spPr>
      </p:pic>
      <p:pic>
        <p:nvPicPr>
          <p:cNvPr id="8" name="Obraz 7" descr="sport - andrzejkowy TP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57884" y="2500306"/>
            <a:ext cx="2970937" cy="1714512"/>
          </a:xfrm>
          <a:prstGeom prst="rect">
            <a:avLst/>
          </a:prstGeom>
        </p:spPr>
      </p:pic>
    </p:spTree>
  </p:cSld>
  <p:clrMapOvr>
    <a:masterClrMapping/>
  </p:clrMapOvr>
  <p:transition spd="med" advClick="0" advTm="4696"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www.gm37.krakow.pl/danedogalerii/Narciarska-wyprawa-do-Laskowej-2012/dsc073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260350"/>
            <a:ext cx="4752975" cy="317182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59338" y="0"/>
            <a:ext cx="3827462" cy="56197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              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Zimą – na stoku</a:t>
            </a: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36" name="Picture 8" descr="http://www.gm37.krakow.pl/danedogalerii/Wyjazd-na-narty-2011/IMG_60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813" y="3228975"/>
            <a:ext cx="4933950" cy="362902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8437" name="Picture 9" descr="http://www.gm37.krakow.pl/danedogalerii/Wyprawa-do-Kasiny-Wielkiej-2011/068_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3800" y="908050"/>
            <a:ext cx="3659188" cy="2744788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 advClick="0" advTm="4805"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79388" y="-242888"/>
            <a:ext cx="6264275" cy="1150938"/>
          </a:xfrm>
        </p:spPr>
        <p:txBody>
          <a:bodyPr/>
          <a:lstStyle/>
          <a:p>
            <a:pPr algn="l" eaLnBrk="1" hangingPunct="1">
              <a:defRPr/>
            </a:pPr>
            <a:r>
              <a:rPr lang="pl-PL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Wychodzimy do teatru i galerii</a:t>
            </a:r>
            <a:endParaRPr lang="pl-PL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459" name="Picture 6" descr="http://www.gm37.krakow.pl/danedogalerii/album117/13092013489_G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500694" y="3500438"/>
            <a:ext cx="3643306" cy="286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2" descr="http://www.gm37.krakow.pl/danedogalerii/album117/13092013484_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2747963"/>
            <a:ext cx="5688013" cy="411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8" descr="http://www.gm37.krakow.pl/danedogalerii/album153/teatr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3800" y="260350"/>
            <a:ext cx="4140200" cy="309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6" descr="http://www.gm37.krakow.pl/danedogalerii/Byli%B6my-w-teatrze-2012/DSC08944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714348" y="571480"/>
            <a:ext cx="3960812" cy="2646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4680"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artek96\Desktop\DSC00546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786182" y="4286256"/>
            <a:ext cx="4429156" cy="2357454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4213" y="260350"/>
            <a:ext cx="2879725" cy="706438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pl-PL" sz="3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Świętujemy </a:t>
            </a:r>
            <a:endParaRPr lang="pl-PL" sz="36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508" name="Picture 12" descr="http://www.gm37.krakow.pl/danedogalerii/album147/DSC01679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85720" y="1142984"/>
            <a:ext cx="3384550" cy="5076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8" descr="http://www.gm37.krakow.pl/danedogalerii/album138/PC200792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786182" y="500042"/>
            <a:ext cx="4433887" cy="31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0" name="pole tekstowe 5"/>
          <p:cNvSpPr txBox="1">
            <a:spLocks noChangeArrowheads="1"/>
          </p:cNvSpPr>
          <p:nvPr/>
        </p:nvSpPr>
        <p:spPr bwMode="auto">
          <a:xfrm>
            <a:off x="5214942" y="3786191"/>
            <a:ext cx="37496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b="1" dirty="0" smtClean="0"/>
              <a:t>Jasełka</a:t>
            </a:r>
            <a:endParaRPr lang="pl-PL" b="1" dirty="0"/>
          </a:p>
        </p:txBody>
      </p:sp>
    </p:spTree>
  </p:cSld>
  <p:clrMapOvr>
    <a:masterClrMapping/>
  </p:clrMapOvr>
  <p:transition spd="med" advClick="0" advTm="4555"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288" y="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Pielęgnujemy tradycję</a:t>
            </a:r>
            <a:endParaRPr lang="pl-PL" sz="32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533" name="Picture 12" descr="DSC0807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3857628"/>
            <a:ext cx="3214687" cy="2641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pole tekstowe 6"/>
          <p:cNvSpPr txBox="1">
            <a:spLocks noChangeArrowheads="1"/>
          </p:cNvSpPr>
          <p:nvPr/>
        </p:nvSpPr>
        <p:spPr bwMode="auto">
          <a:xfrm>
            <a:off x="4787900" y="3807302"/>
            <a:ext cx="28797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b="1" dirty="0"/>
              <a:t>Święto Patrona Szkoły </a:t>
            </a:r>
          </a:p>
        </p:txBody>
      </p:sp>
      <p:pic>
        <p:nvPicPr>
          <p:cNvPr id="22535" name="Picture 2" descr="http://www.gm37.krakow.pl/danedogalerii/Parada-Patron%F3w2013/p62102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738" y="4214818"/>
            <a:ext cx="4646612" cy="2382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az 8" descr="11 listopada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2976" y="928670"/>
            <a:ext cx="7143800" cy="2786082"/>
          </a:xfrm>
          <a:prstGeom prst="rect">
            <a:avLst/>
          </a:prstGeom>
        </p:spPr>
      </p:pic>
    </p:spTree>
  </p:cSld>
  <p:clrMapOvr>
    <a:masterClrMapping/>
  </p:clrMapOvr>
  <p:transition spd="med" advClick="0" advTm="4446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gm37.krakow.pl/grafika/Szkola_Bez_Przemoc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968117">
            <a:off x="304800" y="1617663"/>
            <a:ext cx="1824038" cy="244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4" descr="http://www.gm37.krakow.pl/grafika/certyfikatECD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873063">
            <a:off x="976313" y="4322763"/>
            <a:ext cx="2143125" cy="146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6" descr="http://www.gm37.krakow.pl/grafika/Szkola_Bez_Przemocy_III_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728929">
            <a:off x="1724025" y="955675"/>
            <a:ext cx="1717675" cy="240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8" descr="http://www.gm37.krakow.pl/grafika/certyfikat_2_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575" y="692150"/>
            <a:ext cx="1733550" cy="238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14" descr="http://www.gm37.krakow.pl/grafika/dypl_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321428">
            <a:off x="4678363" y="835025"/>
            <a:ext cx="1600200" cy="235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12" descr="http://www.gm37.krakow.pl/grafika/certyfikat_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99416">
            <a:off x="6127750" y="1323975"/>
            <a:ext cx="1663700" cy="230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10" descr="http://www.gm37.krakow.pl/grafika/certyfikat_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914889">
            <a:off x="7194550" y="1881188"/>
            <a:ext cx="1674813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16" descr="http://www.gm37.krakow.pl/grafika/certyfikatgm37kr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816958">
            <a:off x="6097588" y="4395788"/>
            <a:ext cx="2286000" cy="160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" name="Picture 18" descr="http://www.gm37.krakow.pl/grafika/certyfikat_trzymaj_forme_m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492500" y="4005263"/>
            <a:ext cx="216852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4805"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43213" y="908050"/>
            <a:ext cx="8229600" cy="112553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Niepodległościowy Turniej Klas</a:t>
            </a:r>
            <a:r>
              <a:rPr lang="pl-P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endParaRPr lang="pl-PL" sz="2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579" name="Picture 9" descr="http://www.gm37.krakow.pl/danedogalerii/album127/DSC081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4663" y="2060575"/>
            <a:ext cx="4600575" cy="288131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4580" name="Picture 13" descr="http://www.gm37.krakow.pl/danedogalerii/album127/PB0804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3284538"/>
            <a:ext cx="3889375" cy="28352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4581" name="Picture 7" descr="http://www.gm37.krakow.pl/danedogalerii/album127/DSC081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188913"/>
            <a:ext cx="4202112" cy="27876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 advClick="0" advTm="4648">
    <p:wedg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970338" cy="561975"/>
          </a:xfrm>
        </p:spPr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pl-PL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Coraz lepiej się poznajemy</a:t>
            </a:r>
            <a:endParaRPr lang="pl-PL" sz="32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2771" name="Picture 8" descr="DSC005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9338" y="3789363"/>
            <a:ext cx="4097337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10" descr="DSC0073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3933825"/>
            <a:ext cx="4537075" cy="283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12" descr="DSCF466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1125538"/>
            <a:ext cx="4103687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14" descr="DSCF469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188913"/>
            <a:ext cx="4392613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5" name="pole tekstowe 6"/>
          <p:cNvSpPr txBox="1">
            <a:spLocks noChangeArrowheads="1"/>
          </p:cNvSpPr>
          <p:nvPr/>
        </p:nvSpPr>
        <p:spPr bwMode="auto">
          <a:xfrm>
            <a:off x="4932363" y="3284538"/>
            <a:ext cx="37433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b="1"/>
              <a:t>Wyjazd integracyjny do Rabki</a:t>
            </a:r>
          </a:p>
        </p:txBody>
      </p:sp>
    </p:spTree>
  </p:cSld>
  <p:clrMapOvr>
    <a:masterClrMapping/>
  </p:clrMapOvr>
  <p:transition spd="med" advClick="0" advTm="4275">
    <p:wedg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2" descr="Hip - Hopowo z Iskrą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375" y="333375"/>
            <a:ext cx="2659063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6" descr="Pies- przyjaciel, czyli..dogoterap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900" y="3600723"/>
            <a:ext cx="3973513" cy="306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4" descr="http://www.gm37.krakow.pl/danedogalerii/Kurs-pierwszej-pomocy2013/28052013185_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3663" y="333375"/>
            <a:ext cx="2212975" cy="295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850" y="0"/>
            <a:ext cx="3132138" cy="865188"/>
          </a:xfrm>
        </p:spPr>
        <p:txBody>
          <a:bodyPr/>
          <a:lstStyle/>
          <a:p>
            <a:pPr algn="l">
              <a:defRPr/>
            </a:pPr>
            <a:r>
              <a:rPr lang="pl-PL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Dzień Integracji </a:t>
            </a:r>
            <a:endParaRPr lang="pl-PL" sz="2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3798" name="Picture 8" descr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50" y="981075"/>
            <a:ext cx="3455988" cy="4964113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33799" name="Picture 10" descr="Bliskie spotkania z ...Afryk&amp;aogon;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388" y="4365625"/>
            <a:ext cx="4321175" cy="231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Picture 7" descr="H:\ogrody wiedzy1\zdjęcia\i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79838" y="2205038"/>
            <a:ext cx="2447925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4633">
    <p:wedg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63341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Ciekawie spędzamy czas</a:t>
            </a:r>
            <a:endParaRPr lang="pl-PL" sz="2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821" name="Picture 2" descr="http://www.gm37.krakow.pl/danedogalerii/album143/IMG_43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20688"/>
            <a:ext cx="4466214" cy="302488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7" name="Obraz 6" descr="wyjścia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628" y="571480"/>
            <a:ext cx="3619525" cy="2714644"/>
          </a:xfrm>
          <a:prstGeom prst="rect">
            <a:avLst/>
          </a:prstGeom>
        </p:spPr>
      </p:pic>
      <p:pic>
        <p:nvPicPr>
          <p:cNvPr id="8" name="Obraz 7" descr="teat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3786190"/>
            <a:ext cx="4214842" cy="2857520"/>
          </a:xfrm>
          <a:prstGeom prst="rect">
            <a:avLst/>
          </a:prstGeom>
        </p:spPr>
      </p:pic>
      <p:pic>
        <p:nvPicPr>
          <p:cNvPr id="9" name="Obraz 8" descr="wyjścia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6314" y="3643314"/>
            <a:ext cx="3902932" cy="3000396"/>
          </a:xfrm>
          <a:prstGeom prst="rect">
            <a:avLst/>
          </a:prstGeom>
        </p:spPr>
      </p:pic>
    </p:spTree>
  </p:cSld>
  <p:clrMapOvr>
    <a:masterClrMapping/>
  </p:clrMapOvr>
  <p:transition spd="med" advClick="0" advTm="4555">
    <p:wedg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http://www.gm37.krakow.pl/danedogalerii/album146/IMG_66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638" y="1844675"/>
            <a:ext cx="4932362" cy="328453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pl-PL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Dzielimy się wiedzą z młodszymi kolegami</a:t>
            </a:r>
            <a:endParaRPr lang="pl-PL" sz="2400" dirty="0">
              <a:solidFill>
                <a:schemeClr val="tx2"/>
              </a:solidFill>
            </a:endParaRPr>
          </a:p>
        </p:txBody>
      </p:sp>
      <p:pic>
        <p:nvPicPr>
          <p:cNvPr id="35844" name="Picture 6" descr="http://www.gm37.krakow.pl/danedogalerii/album145/DSC079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785813"/>
            <a:ext cx="4127500" cy="31146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5845" name="Picture 2" descr="http://www.gm37.krakow.pl/danedogalerii/album139/PC1807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933825"/>
            <a:ext cx="3849439" cy="277971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 advClick="0" advTm="4275">
    <p:wedg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490537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Pracujemy</a:t>
            </a:r>
            <a:r>
              <a:rPr lang="pl-PL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Samorządzie Uczniowskim</a:t>
            </a:r>
            <a:endParaRPr lang="pl-PL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686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725" y="4121150"/>
            <a:ext cx="3648075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3146425"/>
            <a:ext cx="2784475" cy="371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7" descr="http://www.gm37.krakow.pl/danedogalerii/Marzycielska-poczta2-2011/p71007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92150"/>
            <a:ext cx="3995738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9" descr="http://www.gm37.krakow.pl/danedogalerii/WOLONTARIAT-zbieramy-plastikowe-zakr%EAtki-2011/p71007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3800" y="765175"/>
            <a:ext cx="3924300" cy="294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2138" y="2565400"/>
            <a:ext cx="2519362" cy="335915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 advClick="0" advTm="4056">
    <p:wedg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649287"/>
          </a:xfrm>
        </p:spPr>
        <p:txBody>
          <a:bodyPr/>
          <a:lstStyle/>
          <a:p>
            <a:pPr>
              <a:defRPr/>
            </a:pPr>
            <a:r>
              <a:rPr lang="pl-PL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Odwiedzamy ciekawe miejsca</a:t>
            </a:r>
            <a:endParaRPr lang="pl-PL" sz="2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8915" name="Picture 2" descr="E:\ogrody wiedzy1\zdjęcia\wy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928670"/>
            <a:ext cx="4032448" cy="2633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az 6" descr="teat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57818" y="4286256"/>
            <a:ext cx="3143272" cy="2357454"/>
          </a:xfrm>
          <a:prstGeom prst="rect">
            <a:avLst/>
          </a:prstGeom>
        </p:spPr>
      </p:pic>
      <p:pic>
        <p:nvPicPr>
          <p:cNvPr id="8" name="Obraz 7" descr="Jaskinia wierzchowska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1000108"/>
            <a:ext cx="4271997" cy="2786082"/>
          </a:xfrm>
          <a:prstGeom prst="rect">
            <a:avLst/>
          </a:prstGeom>
        </p:spPr>
      </p:pic>
      <p:pic>
        <p:nvPicPr>
          <p:cNvPr id="10" name="Obraz 9" descr="IMG-282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7158" y="4000504"/>
            <a:ext cx="4714908" cy="2571768"/>
          </a:xfrm>
          <a:prstGeom prst="rect">
            <a:avLst/>
          </a:prstGeom>
        </p:spPr>
      </p:pic>
    </p:spTree>
  </p:cSld>
  <p:clrMapOvr>
    <a:masterClrMapping/>
  </p:clrMapOvr>
  <p:transition spd="med" advClick="0" advTm="4368">
    <p:wedg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Bartek96\Desktop\IMG_20161006_1427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2935213" cy="3913617"/>
          </a:xfrm>
          <a:prstGeom prst="rect">
            <a:avLst/>
          </a:prstGeom>
          <a:noFill/>
        </p:spPr>
      </p:pic>
      <p:pic>
        <p:nvPicPr>
          <p:cNvPr id="4099" name="Picture 3" descr="C:\Users\Bartek96\Desktop\IMG_20161007_0949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2564904"/>
            <a:ext cx="3079229" cy="4105639"/>
          </a:xfrm>
          <a:prstGeom prst="rect">
            <a:avLst/>
          </a:prstGeom>
          <a:noFill/>
        </p:spPr>
      </p:pic>
      <p:pic>
        <p:nvPicPr>
          <p:cNvPr id="4100" name="Picture 4" descr="C:\Users\Bartek96\Desktop\n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645024"/>
            <a:ext cx="4489816" cy="2996952"/>
          </a:xfrm>
          <a:prstGeom prst="rect">
            <a:avLst/>
          </a:prstGeom>
          <a:noFill/>
        </p:spPr>
      </p:pic>
      <p:pic>
        <p:nvPicPr>
          <p:cNvPr id="4101" name="Picture 5" descr="C:\Users\Bartek96\Desktop\IMG_20161004_1139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404664"/>
            <a:ext cx="5221292" cy="2930450"/>
          </a:xfrm>
          <a:prstGeom prst="rect">
            <a:avLst/>
          </a:prstGeom>
          <a:noFill/>
        </p:spPr>
      </p:pic>
      <p:sp>
        <p:nvSpPr>
          <p:cNvPr id="8" name="pole tekstowe 7"/>
          <p:cNvSpPr txBox="1"/>
          <p:nvPr/>
        </p:nvSpPr>
        <p:spPr>
          <a:xfrm>
            <a:off x="1619672" y="0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Poznajemy ludzi i świat</a:t>
            </a:r>
            <a:endParaRPr lang="pl-PL" dirty="0"/>
          </a:p>
        </p:txBody>
      </p:sp>
    </p:spTree>
  </p:cSld>
  <p:clrMapOvr>
    <a:masterClrMapping/>
  </p:clrMapOvr>
  <p:transition spd="med" advClick="0" advTm="4000">
    <p:wedg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03350" y="188913"/>
            <a:ext cx="3683000" cy="561975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pl-PL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Podróżujemy po Europie</a:t>
            </a:r>
            <a:endParaRPr lang="pl-PL" sz="2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9939" name="Picture 7" descr="DSC0824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263" y="1773238"/>
            <a:ext cx="384651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9" descr="http://www.gm37.krakow.pl/danedogalerii/Wyprawa-na-W%EAgry-2011/img_23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088" y="4149725"/>
            <a:ext cx="3457575" cy="230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2" descr="http://www.gm37.krakow.pl/danedogalerii/Wyprawa-na-Ukrain%EA-2011/P10104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3" y="857250"/>
            <a:ext cx="4789487" cy="319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5600" y="333375"/>
            <a:ext cx="2138363" cy="1762125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 advClick="0" advTm="4602">
    <p:wedg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 txBox="1"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Z utęsknieniem czekamy na wakacje… nad Bałtykiem!</a:t>
            </a:r>
          </a:p>
        </p:txBody>
      </p:sp>
      <p:pic>
        <p:nvPicPr>
          <p:cNvPr id="4" name="Picture 14" descr="DSC097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124744"/>
            <a:ext cx="7416824" cy="5265044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5" name="Picture 10" descr="DSC0926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908720"/>
            <a:ext cx="2736304" cy="2052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4587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63341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Ślubujemy….</a:t>
            </a:r>
            <a:endParaRPr lang="pl-PL" sz="2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Obraz 6" descr="rozpoczęcie roku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4876" y="4286256"/>
            <a:ext cx="3838742" cy="2071702"/>
          </a:xfrm>
          <a:prstGeom prst="rect">
            <a:avLst/>
          </a:prstGeom>
        </p:spPr>
      </p:pic>
      <p:pic>
        <p:nvPicPr>
          <p:cNvPr id="10" name="Obraz 9" descr="ślubowanie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785794"/>
            <a:ext cx="3714776" cy="3133050"/>
          </a:xfrm>
          <a:prstGeom prst="rect">
            <a:avLst/>
          </a:prstGeom>
        </p:spPr>
      </p:pic>
      <p:pic>
        <p:nvPicPr>
          <p:cNvPr id="11" name="Obraz 10" descr="ślubowanie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928670"/>
            <a:ext cx="3714776" cy="2928958"/>
          </a:xfrm>
          <a:prstGeom prst="rect">
            <a:avLst/>
          </a:prstGeom>
        </p:spPr>
      </p:pic>
      <p:pic>
        <p:nvPicPr>
          <p:cNvPr id="12" name="Obraz 11" descr="ślubowanie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4214818"/>
            <a:ext cx="4214842" cy="2428892"/>
          </a:xfrm>
          <a:prstGeom prst="rect">
            <a:avLst/>
          </a:prstGeom>
        </p:spPr>
      </p:pic>
    </p:spTree>
  </p:cSld>
  <p:clrMapOvr>
    <a:masterClrMapping/>
  </p:clrMapOvr>
  <p:transition spd="med" advClick="0" advTm="5008">
    <p:wedg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503237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Umiemy się dobrze bawić</a:t>
            </a:r>
            <a:endParaRPr lang="pl-PL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988" name="Picture 12" descr="http://www.gm37.krakow.pl/danedogalerii/Komers-2013/DSC058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3857628"/>
            <a:ext cx="4071966" cy="241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10" descr="http://www.gm37.krakow.pl/danedogalerii/Komers-2013/DSC059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4143380"/>
            <a:ext cx="2787665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 descr="dzień postaci z bajek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85853" y="714356"/>
            <a:ext cx="6143668" cy="3071834"/>
          </a:xfrm>
          <a:prstGeom prst="rect">
            <a:avLst/>
          </a:prstGeom>
        </p:spPr>
      </p:pic>
    </p:spTree>
  </p:cSld>
  <p:clrMapOvr>
    <a:masterClrMapping/>
  </p:clrMapOvr>
  <p:transition spd="med" advClick="0" advTm="4446">
    <p:wedg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251200" cy="777875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pl-PL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w czasie przerw…</a:t>
            </a:r>
            <a:endParaRPr lang="pl-PL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5" name="Picture 3" descr="C:\Users\Graza\Desktop\Gimnazjum 37 - zdj\P22603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6638" y="260350"/>
            <a:ext cx="5567362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ytuł 1"/>
          <p:cNvSpPr txBox="1">
            <a:spLocks/>
          </p:cNvSpPr>
          <p:nvPr/>
        </p:nvSpPr>
        <p:spPr bwMode="auto">
          <a:xfrm>
            <a:off x="5580063" y="4797425"/>
            <a:ext cx="325120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… odpoczywamy </a:t>
            </a:r>
            <a:r>
              <a:rPr lang="pl-PL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Wingdings" pitchFamily="2" charset="2"/>
              </a:rPr>
              <a:t></a:t>
            </a:r>
            <a:endParaRPr lang="pl-PL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8197" name="Picture 4" descr="C:\Users\Graza\Desktop\Gimnazjum 37 - zdj\P22503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1268413"/>
            <a:ext cx="3167062" cy="2376487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8198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187450" y="4005263"/>
            <a:ext cx="4105275" cy="2667000"/>
          </a:xfrm>
          <a:noFill/>
          <a:ln>
            <a:solidFill>
              <a:srgbClr val="002060"/>
            </a:solidFill>
          </a:ln>
        </p:spPr>
      </p:pic>
    </p:spTree>
  </p:cSld>
  <p:clrMapOvr>
    <a:masterClrMapping/>
  </p:clrMapOvr>
  <p:transition spd="med" advClick="0" advTm="4914">
    <p:wedg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1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Tanecznym krokiem wchodzimy w …dorosłe życie</a:t>
            </a:r>
            <a:endParaRPr lang="pl-PL" sz="2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3011" name="Picture 8" descr="http://www.gm37.krakow.pl/danedogalerii/Uroczyste-zako%F1czenie-roku-szkolnego-klas-trzecich-2013/DSC059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692150"/>
            <a:ext cx="4354513" cy="2897188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43012" name="Picture 10" descr="http://www.gm37.krakow.pl/danedogalerii/Uroczyste-zako%F1czenie-roku-szkolnego-klas-trzecich-2013/DSC060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3645024"/>
            <a:ext cx="4789487" cy="299402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43013" name="Picture 12" descr="http://www.gm37.krakow.pl/danedogalerii/Uroczyste-zako%F1czenie-roku-szkolnego-klas-trzecich-2013/DSC06006_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3645024"/>
            <a:ext cx="4008437" cy="300672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43014" name="Picture 14" descr="http://www.gm37.krakow.pl/danedogalerii/Uroczyste-zako%F1czenie-roku-szkolnego-klas-trzecich-2013/DSC060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692696"/>
            <a:ext cx="4322762" cy="2881313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 advClick="0" advTm="4649">
    <p:wedg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 smtClean="0"/>
          </a:p>
        </p:txBody>
      </p:sp>
      <p:sp>
        <p:nvSpPr>
          <p:cNvPr id="44035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smtClean="0"/>
          </a:p>
        </p:txBody>
      </p:sp>
      <p:pic>
        <p:nvPicPr>
          <p:cNvPr id="44036" name="Picture 5" descr="C:\Users\Graza\Desktop\Gimnazjum 37 - zdj\P22504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8640763" cy="63373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6" name="Picture 2" descr="C:\Users\Bartek96\Desktop\logo 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32656"/>
            <a:ext cx="1572417" cy="134076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103">
    <p:wedg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ytuł 4"/>
          <p:cNvSpPr>
            <a:spLocks noGrp="1"/>
          </p:cNvSpPr>
          <p:nvPr>
            <p:ph type="title"/>
          </p:nvPr>
        </p:nvSpPr>
        <p:spPr>
          <a:xfrm>
            <a:off x="323850" y="550863"/>
            <a:ext cx="8229600" cy="708025"/>
          </a:xfrm>
        </p:spPr>
        <p:txBody>
          <a:bodyPr>
            <a:spAutoFit/>
          </a:bodyPr>
          <a:lstStyle/>
          <a:p>
            <a:r>
              <a:rPr lang="pl-PL" sz="4000" b="1" smtClean="0">
                <a:solidFill>
                  <a:schemeClr val="tx2"/>
                </a:solidFill>
              </a:rPr>
              <a:t>ZAGRAJ Z NAMI W JEDNEJ DRUŻYNIE!</a:t>
            </a:r>
          </a:p>
        </p:txBody>
      </p:sp>
      <p:pic>
        <p:nvPicPr>
          <p:cNvPr id="4505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149350" y="1268413"/>
            <a:ext cx="6719888" cy="4387850"/>
          </a:xfrm>
          <a:noFill/>
          <a:ln>
            <a:solidFill>
              <a:schemeClr val="accent1"/>
            </a:solidFill>
          </a:ln>
        </p:spPr>
      </p:pic>
      <p:sp>
        <p:nvSpPr>
          <p:cNvPr id="45060" name="pole tekstowe 7"/>
          <p:cNvSpPr txBox="1">
            <a:spLocks noChangeArrowheads="1"/>
          </p:cNvSpPr>
          <p:nvPr/>
        </p:nvSpPr>
        <p:spPr bwMode="auto">
          <a:xfrm>
            <a:off x="2195513" y="5876925"/>
            <a:ext cx="51847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2800" b="1" smtClean="0">
                <a:solidFill>
                  <a:srgbClr val="F58223"/>
                </a:solidFill>
              </a:rPr>
              <a:t>www.sp77.krakow.pl</a:t>
            </a:r>
            <a:endParaRPr lang="pl-PL" b="1" dirty="0">
              <a:solidFill>
                <a:srgbClr val="F58223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med" advClick="0" advTm="4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p10100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744" y="3929066"/>
            <a:ext cx="5072066" cy="2764111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836613"/>
          </a:xfrm>
        </p:spPr>
        <p:txBody>
          <a:bodyPr/>
          <a:lstStyle/>
          <a:p>
            <a:pPr>
              <a:defRPr/>
            </a:pPr>
            <a:r>
              <a:rPr lang="pl-PL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uczymy się pilnie…</a:t>
            </a:r>
            <a:endParaRPr lang="pl-PL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4" name="Picture 5" descr="DSC0716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3789363"/>
            <a:ext cx="2041525" cy="3068637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7" name="Obraz 6" descr="drogowe miasteczko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3504" y="857232"/>
            <a:ext cx="3571900" cy="2678925"/>
          </a:xfrm>
          <a:prstGeom prst="rect">
            <a:avLst/>
          </a:prstGeom>
        </p:spPr>
      </p:pic>
      <p:pic>
        <p:nvPicPr>
          <p:cNvPr id="8" name="Obraz 7" descr="uczymy sie j. obcych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7157" y="785794"/>
            <a:ext cx="4357719" cy="2928958"/>
          </a:xfrm>
          <a:prstGeom prst="rect">
            <a:avLst/>
          </a:prstGeom>
        </p:spPr>
      </p:pic>
    </p:spTree>
  </p:cSld>
  <p:clrMapOvr>
    <a:masterClrMapping/>
  </p:clrMapOvr>
  <p:transition spd="med" advClick="0" advTm="4321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28688" y="-285750"/>
            <a:ext cx="7772400" cy="1470025"/>
          </a:xfrm>
        </p:spPr>
        <p:txBody>
          <a:bodyPr/>
          <a:lstStyle/>
          <a:p>
            <a:pPr eaLnBrk="1" hangingPunct="1">
              <a:defRPr/>
            </a:pPr>
            <a:r>
              <a:rPr lang="pl-PL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Rozwijamy nasze zainteresowania</a:t>
            </a:r>
            <a:endParaRPr lang="pl-PL" sz="32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5" name="Picture 4" descr="http://www.gm37.krakow.pl/danedogalerii/album119/DSC043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6" y="908051"/>
            <a:ext cx="4144206" cy="2663826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3316" name="Picture 9" descr="http://www.gm37.krakow.pl/danedogalerii/Konkurs-Fizyka-wok%F3%B3-nas-2013/p62002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786190"/>
            <a:ext cx="2742448" cy="2214578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3317" name="Picture 7" descr="C:\Users\Graza\Desktop\Gimnazjum 37 - zdj\P227038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80" y="928670"/>
            <a:ext cx="3621972" cy="250033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6" name="pole tekstowe 5"/>
          <p:cNvSpPr txBox="1"/>
          <p:nvPr/>
        </p:nvSpPr>
        <p:spPr>
          <a:xfrm>
            <a:off x="179512" y="6093296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Fizyka Wokół Nas</a:t>
            </a:r>
            <a:endParaRPr lang="pl-PL" b="1" dirty="0"/>
          </a:p>
        </p:txBody>
      </p:sp>
      <p:sp>
        <p:nvSpPr>
          <p:cNvPr id="8" name="pole tekstowe 7"/>
          <p:cNvSpPr txBox="1"/>
          <p:nvPr/>
        </p:nvSpPr>
        <p:spPr>
          <a:xfrm>
            <a:off x="5076056" y="1052736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/>
              <a:t>w bibliotece</a:t>
            </a:r>
            <a:endParaRPr lang="pl-PL" b="1" dirty="0"/>
          </a:p>
        </p:txBody>
      </p:sp>
      <p:sp>
        <p:nvSpPr>
          <p:cNvPr id="9" name="pole tekstowe 8"/>
          <p:cNvSpPr txBox="1"/>
          <p:nvPr/>
        </p:nvSpPr>
        <p:spPr>
          <a:xfrm>
            <a:off x="251520" y="836712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w pracowni  komputerowej</a:t>
            </a:r>
            <a:endParaRPr lang="pl-PL" b="1" dirty="0"/>
          </a:p>
        </p:txBody>
      </p:sp>
      <p:pic>
        <p:nvPicPr>
          <p:cNvPr id="11" name="Obraz 10" descr="imprezy - wyjści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43570" y="3643314"/>
            <a:ext cx="3286148" cy="2571768"/>
          </a:xfrm>
          <a:prstGeom prst="rect">
            <a:avLst/>
          </a:prstGeom>
        </p:spPr>
      </p:pic>
      <p:pic>
        <p:nvPicPr>
          <p:cNvPr id="12" name="Obraz 11" descr="pierwsz pomoc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428992" y="3833792"/>
            <a:ext cx="2071702" cy="2762269"/>
          </a:xfrm>
          <a:prstGeom prst="rect">
            <a:avLst/>
          </a:prstGeom>
        </p:spPr>
      </p:pic>
    </p:spTree>
  </p:cSld>
  <p:clrMapOvr>
    <a:masterClrMapping/>
  </p:clrMapOvr>
  <p:transition spd="med" advClick="0" advTm="4430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288" y="0"/>
            <a:ext cx="8229600" cy="6477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Uczestniczymy w ciekawych zajęciach</a:t>
            </a:r>
            <a:endParaRPr lang="pl-PL" sz="32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627" name="Picture 6" descr="F:\Zdj dodatkowe z imprez\projekt2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214942" y="1702451"/>
            <a:ext cx="3643338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pole tekstowe 6"/>
          <p:cNvSpPr txBox="1">
            <a:spLocks noChangeArrowheads="1"/>
          </p:cNvSpPr>
          <p:nvPr/>
        </p:nvSpPr>
        <p:spPr bwMode="auto">
          <a:xfrm>
            <a:off x="5292725" y="1052513"/>
            <a:ext cx="32400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b="1" dirty="0" smtClean="0"/>
              <a:t>Dzień Pluszowego Misia</a:t>
            </a:r>
            <a:endParaRPr lang="pl-PL" b="1" dirty="0"/>
          </a:p>
        </p:txBody>
      </p:sp>
      <p:pic>
        <p:nvPicPr>
          <p:cNvPr id="26630" name="Picture 2" descr="http://www.gm37.krakow.pl/danedogalerii/Sesja-Matematyczna2013/DSC03186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214942" y="3714752"/>
            <a:ext cx="3643338" cy="2593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1" name="pole tekstowe 9"/>
          <p:cNvSpPr txBox="1">
            <a:spLocks noChangeArrowheads="1"/>
          </p:cNvSpPr>
          <p:nvPr/>
        </p:nvSpPr>
        <p:spPr bwMode="auto">
          <a:xfrm>
            <a:off x="5715008" y="6357957"/>
            <a:ext cx="264320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1600" b="1" dirty="0" smtClean="0"/>
              <a:t>Pierwsza pomoc.</a:t>
            </a:r>
            <a:endParaRPr lang="pl-PL" sz="1600" dirty="0"/>
          </a:p>
        </p:txBody>
      </p:sp>
      <p:sp>
        <p:nvSpPr>
          <p:cNvPr id="26632" name="pole tekstowe 10"/>
          <p:cNvSpPr txBox="1">
            <a:spLocks noChangeArrowheads="1"/>
          </p:cNvSpPr>
          <p:nvPr/>
        </p:nvSpPr>
        <p:spPr bwMode="auto">
          <a:xfrm>
            <a:off x="179388" y="3860800"/>
            <a:ext cx="12239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l-PL" b="1"/>
          </a:p>
        </p:txBody>
      </p:sp>
      <p:pic>
        <p:nvPicPr>
          <p:cNvPr id="9" name="Obraz 8" descr="drogowe miasteczko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3" y="1295314"/>
            <a:ext cx="4643470" cy="4848330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1285852" y="928670"/>
            <a:ext cx="3000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Drogowe miasteczko</a:t>
            </a:r>
            <a:endParaRPr lang="pl-PL" b="1" dirty="0"/>
          </a:p>
        </p:txBody>
      </p:sp>
    </p:spTree>
  </p:cSld>
  <p:clrMapOvr>
    <a:masterClrMapping/>
  </p:clrMapOvr>
  <p:transition spd="med" advClick="0" advTm="4836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zień bajek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4286280" cy="3214710"/>
          </a:xfrm>
          <a:prstGeom prst="rect">
            <a:avLst/>
          </a:prstGeom>
        </p:spPr>
      </p:pic>
      <p:pic>
        <p:nvPicPr>
          <p:cNvPr id="3" name="Obraz 2" descr="dzień postaci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6248" y="857232"/>
            <a:ext cx="4476749" cy="3357562"/>
          </a:xfrm>
          <a:prstGeom prst="rect">
            <a:avLst/>
          </a:prstGeom>
        </p:spPr>
      </p:pic>
      <p:pic>
        <p:nvPicPr>
          <p:cNvPr id="4" name="Obraz 3" descr="Andrzejk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1415" y="3643314"/>
            <a:ext cx="3810027" cy="2857520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4714876" y="357166"/>
            <a:ext cx="33575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/>
              <a:t>Dzień Postaci z Bajek</a:t>
            </a:r>
            <a:endParaRPr lang="pl-PL" sz="2000" dirty="0"/>
          </a:p>
        </p:txBody>
      </p:sp>
      <p:sp>
        <p:nvSpPr>
          <p:cNvPr id="6" name="pole tekstowe 5"/>
          <p:cNvSpPr txBox="1"/>
          <p:nvPr/>
        </p:nvSpPr>
        <p:spPr>
          <a:xfrm>
            <a:off x="4500562" y="6000768"/>
            <a:ext cx="2143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/>
              <a:t>Andrzejki</a:t>
            </a:r>
            <a:endParaRPr lang="pl-PL" sz="2400" dirty="0"/>
          </a:p>
        </p:txBody>
      </p:sp>
    </p:spTree>
  </p:cSld>
  <p:clrMapOvr>
    <a:masterClrMapping/>
  </p:clrMapOvr>
  <p:transition spd="med" advClick="0" advTm="4000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750" y="260350"/>
            <a:ext cx="5986463" cy="63341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Organizujemy</a:t>
            </a:r>
            <a:endParaRPr lang="pl-PL" sz="32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603" name="Picture 2" descr="http://www.gm37.krakow.pl/danedogalerii/Czar-Par-2012/gra_planszow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842" y="1015502"/>
            <a:ext cx="4070968" cy="269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8" descr="http://www.gm37.krakow.pl/danedogalerii/Czar-Par-2012/Imiejsce_klasa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4572008"/>
            <a:ext cx="3322341" cy="1948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ytuł 1"/>
          <p:cNvSpPr txBox="1">
            <a:spLocks/>
          </p:cNvSpPr>
          <p:nvPr/>
        </p:nvSpPr>
        <p:spPr bwMode="auto">
          <a:xfrm>
            <a:off x="4500563" y="836613"/>
            <a:ext cx="3836987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pl-PL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Matematyczny Czar Par</a:t>
            </a:r>
          </a:p>
        </p:txBody>
      </p:sp>
      <p:pic>
        <p:nvPicPr>
          <p:cNvPr id="8" name="Obraz 7" descr="matematyka - czar par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23248" y="1571612"/>
            <a:ext cx="3974745" cy="2643206"/>
          </a:xfrm>
          <a:prstGeom prst="rect">
            <a:avLst/>
          </a:prstGeom>
        </p:spPr>
      </p:pic>
      <p:pic>
        <p:nvPicPr>
          <p:cNvPr id="9" name="Obraz 8" descr="Matematyka czar par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4286256"/>
            <a:ext cx="4071966" cy="2318582"/>
          </a:xfrm>
          <a:prstGeom prst="rect">
            <a:avLst/>
          </a:prstGeom>
        </p:spPr>
      </p:pic>
    </p:spTree>
  </p:cSld>
  <p:clrMapOvr>
    <a:masterClrMapping/>
  </p:clrMapOvr>
  <p:transition spd="med" advClick="0" advTm="5086">
    <p:wedg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"/>
</p:tagLst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1365</TotalTime>
  <Words>254</Words>
  <Application>Microsoft Office PowerPoint</Application>
  <PresentationFormat>Pokaz na ekranie (4:3)</PresentationFormat>
  <Paragraphs>83</Paragraphs>
  <Slides>44</Slides>
  <Notes>7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44</vt:i4>
      </vt:variant>
    </vt:vector>
  </HeadingPairs>
  <TitlesOfParts>
    <vt:vector size="45" baseType="lpstr">
      <vt:lpstr>Motyw pakietu Office</vt:lpstr>
      <vt:lpstr>Slajd 1</vt:lpstr>
      <vt:lpstr>Slajd 2</vt:lpstr>
      <vt:lpstr>Slajd 3</vt:lpstr>
      <vt:lpstr>Ślubujemy….</vt:lpstr>
      <vt:lpstr>I uczymy się pilnie…</vt:lpstr>
      <vt:lpstr>Rozwijamy nasze zainteresowania</vt:lpstr>
      <vt:lpstr>Uczestniczymy w ciekawych zajęciach</vt:lpstr>
      <vt:lpstr>Slajd 8</vt:lpstr>
      <vt:lpstr>Organizujemy</vt:lpstr>
      <vt:lpstr>Doskonalimy języki obce…</vt:lpstr>
      <vt:lpstr>… i obchodzimy Dzień Języków Obcych</vt:lpstr>
      <vt:lpstr>Występujemy w Przeglądzie Małych Form Teatralnych</vt:lpstr>
      <vt:lpstr>Realizujemy projekty edukacyjne</vt:lpstr>
      <vt:lpstr>Slajd 14</vt:lpstr>
      <vt:lpstr>Warsztaty kulinarne w Przytkowicach</vt:lpstr>
      <vt:lpstr>Uczeń – obywatel</vt:lpstr>
      <vt:lpstr>…spotykamy ciekawych ludzi</vt:lpstr>
      <vt:lpstr>Odnosimy sukcesy</vt:lpstr>
      <vt:lpstr>Slajd 19</vt:lpstr>
      <vt:lpstr>Działamy w wolontariacie</vt:lpstr>
      <vt:lpstr>Wspieramy akcje charytatywne</vt:lpstr>
      <vt:lpstr>Gramy i śpiewamy</vt:lpstr>
      <vt:lpstr>Tworzymy</vt:lpstr>
      <vt:lpstr>Slajd 24</vt:lpstr>
      <vt:lpstr>Dbamy o swoją kondycję</vt:lpstr>
      <vt:lpstr>                                     Zimą – na stoku</vt:lpstr>
      <vt:lpstr>Wychodzimy do teatru i galerii</vt:lpstr>
      <vt:lpstr>Świętujemy </vt:lpstr>
      <vt:lpstr>Pielęgnujemy tradycję</vt:lpstr>
      <vt:lpstr>Niepodległościowy Turniej Klas </vt:lpstr>
      <vt:lpstr>Coraz lepiej się poznajemy</vt:lpstr>
      <vt:lpstr> Dzień Integracji </vt:lpstr>
      <vt:lpstr>Ciekawie spędzamy czas</vt:lpstr>
      <vt:lpstr>Dzielimy się wiedzą z młodszymi kolegami</vt:lpstr>
      <vt:lpstr>Pracujemy w Samorządzie Uczniowskim</vt:lpstr>
      <vt:lpstr>Odwiedzamy ciekawe miejsca</vt:lpstr>
      <vt:lpstr>Slajd 37</vt:lpstr>
      <vt:lpstr>Podróżujemy po Europie</vt:lpstr>
      <vt:lpstr>Z utęsknieniem czekamy na wakacje… nad Bałtykiem!</vt:lpstr>
      <vt:lpstr>Umiemy się dobrze bawić</vt:lpstr>
      <vt:lpstr>A w czasie przerw…</vt:lpstr>
      <vt:lpstr>Tanecznym krokiem wchodzimy w …dorosłe życie</vt:lpstr>
      <vt:lpstr>Slajd 43</vt:lpstr>
      <vt:lpstr>ZAGRAJ Z NAMI W JEDNEJ DRUŻYNIE!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Nauczciel</dc:creator>
  <cp:lastModifiedBy>Bartek96</cp:lastModifiedBy>
  <cp:revision>221</cp:revision>
  <dcterms:created xsi:type="dcterms:W3CDTF">2013-02-28T20:06:54Z</dcterms:created>
  <dcterms:modified xsi:type="dcterms:W3CDTF">2018-01-31T17:32:20Z</dcterms:modified>
</cp:coreProperties>
</file>