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0" r:id="rId18"/>
    <p:sldId id="269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Dolata" initials="JD" lastIdx="2" clrIdx="0">
    <p:extLst>
      <p:ext uri="{19B8F6BF-5375-455C-9EA6-DF929625EA0E}">
        <p15:presenceInfo xmlns:p15="http://schemas.microsoft.com/office/powerpoint/2012/main" userId="S::jakub.dolata@zse.krakow.pl::a5cbd410-8565-4777-99e5-3151f8af66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FC2CE-BA5D-4853-A95D-D139425FEE66}" v="2" dt="2020-11-16T16:50:24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Jarosz" userId="S::jarosz_daniel@sp77krakow.onmicrosoft.com::74eba529-5989-4d66-b553-1e0abca3c970" providerId="AD" clId="Web-{88BFC2CE-BA5D-4853-A95D-D139425FEE66}"/>
    <pc:docChg chg="modSld">
      <pc:chgData name="Daniel Jarosz" userId="S::jarosz_daniel@sp77krakow.onmicrosoft.com::74eba529-5989-4d66-b553-1e0abca3c970" providerId="AD" clId="Web-{88BFC2CE-BA5D-4853-A95D-D139425FEE66}" dt="2020-11-16T16:50:24.147" v="1" actId="1076"/>
      <pc:docMkLst>
        <pc:docMk/>
      </pc:docMkLst>
      <pc:sldChg chg="modSp">
        <pc:chgData name="Daniel Jarosz" userId="S::jarosz_daniel@sp77krakow.onmicrosoft.com::74eba529-5989-4d66-b553-1e0abca3c970" providerId="AD" clId="Web-{88BFC2CE-BA5D-4853-A95D-D139425FEE66}" dt="2020-11-16T16:50:24.147" v="1" actId="1076"/>
        <pc:sldMkLst>
          <pc:docMk/>
          <pc:sldMk cId="902975009" sldId="269"/>
        </pc:sldMkLst>
        <pc:picChg chg="mod">
          <ac:chgData name="Daniel Jarosz" userId="S::jarosz_daniel@sp77krakow.onmicrosoft.com::74eba529-5989-4d66-b553-1e0abca3c970" providerId="AD" clId="Web-{88BFC2CE-BA5D-4853-A95D-D139425FEE66}" dt="2020-11-16T16:50:24.147" v="1" actId="1076"/>
          <ac:picMkLst>
            <pc:docMk/>
            <pc:sldMk cId="902975009" sldId="269"/>
            <ac:picMk id="11270" creationId="{51E0169F-B5F6-4AB0-909F-AD9AE3B99E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84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68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27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58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699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65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332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7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66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6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62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13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96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22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63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9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87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F4D65B-0753-4A2B-B8F4-684204F3BB33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58D2F-132C-43AB-8000-D35DBD2F7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840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C037378F-5212-41D6-A65E-34492E998B78}"/>
              </a:ext>
            </a:extLst>
          </p:cNvPr>
          <p:cNvSpPr txBox="1"/>
          <p:nvPr/>
        </p:nvSpPr>
        <p:spPr>
          <a:xfrm>
            <a:off x="2610034" y="772356"/>
            <a:ext cx="6347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/>
              <a:t>Czesław Miłosz</a:t>
            </a:r>
          </a:p>
        </p:txBody>
      </p:sp>
      <p:pic>
        <p:nvPicPr>
          <p:cNvPr id="2050" name="Picture 2" descr="Ilustracja">
            <a:extLst>
              <a:ext uri="{FF2B5EF4-FFF2-40B4-BE49-F238E27FC236}">
                <a16:creationId xmlns:a16="http://schemas.microsoft.com/office/drawing/2014/main" xmlns="" id="{1FCAC559-B76F-4154-A6EC-771250A60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34" y="2566428"/>
            <a:ext cx="6169981" cy="39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2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zesław Miłosz odbiera Nagrodę Nobla, 1980 r.">
            <a:extLst>
              <a:ext uri="{FF2B5EF4-FFF2-40B4-BE49-F238E27FC236}">
                <a16:creationId xmlns:a16="http://schemas.microsoft.com/office/drawing/2014/main" xmlns="" id="{CD8ABBCC-E6C7-4562-BC80-D5653525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90" y="598406"/>
            <a:ext cx="5061685" cy="32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6DA0018-5064-43F4-8E39-0C6D47E7E2CF}"/>
              </a:ext>
            </a:extLst>
          </p:cNvPr>
          <p:cNvSpPr txBox="1"/>
          <p:nvPr/>
        </p:nvSpPr>
        <p:spPr>
          <a:xfrm>
            <a:off x="7901128" y="405448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Czesław Miłosz odbiera Nagrodę Nobla, 1980 r.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0735B0F-76BC-4039-960E-168F2FDE54FD}"/>
              </a:ext>
            </a:extLst>
          </p:cNvPr>
          <p:cNvSpPr txBox="1"/>
          <p:nvPr/>
        </p:nvSpPr>
        <p:spPr>
          <a:xfrm>
            <a:off x="714652" y="598406"/>
            <a:ext cx="538134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października 1980 r. przyznano Miłoszowi literacką nagrodę Nobla. Poeta osobiście odebrał nagrodę w Sztokholmie 8 grudnia 1980 r.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wyróżnienie wpłynęło na zmianę stosunku władz PRL i pozwoliło mu w 1981 r. na pierwszą od 30 lat wizytę w ojczyźnie. 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Literacka Nagroda Nobla dla Czesława Miłosza 1980 Zdjęcie dyplomu">
            <a:extLst>
              <a:ext uri="{FF2B5EF4-FFF2-40B4-BE49-F238E27FC236}">
                <a16:creationId xmlns:a16="http://schemas.microsoft.com/office/drawing/2014/main" xmlns="" id="{32ACEC27-DA7C-489A-9F49-BBD6D469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22" y="4545342"/>
            <a:ext cx="4026514" cy="22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DD5419D-6532-444D-AA89-EBE2CB39110B}"/>
              </a:ext>
            </a:extLst>
          </p:cNvPr>
          <p:cNvSpPr txBox="1"/>
          <p:nvPr/>
        </p:nvSpPr>
        <p:spPr>
          <a:xfrm>
            <a:off x="653092" y="519671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0" dirty="0">
                <a:effectLst/>
                <a:latin typeface="Arial" panose="020B0604020202020204" pitchFamily="34" charset="0"/>
              </a:rPr>
              <a:t>W 1993 r. poeta definitywnie przeprowadził się do Polski, gdzie jako miejsce pobytu wybrał </a:t>
            </a:r>
            <a:r>
              <a:rPr lang="pl-PL" sz="3200" dirty="0">
                <a:latin typeface="Arial" panose="020B0604020202020204" pitchFamily="34" charset="0"/>
              </a:rPr>
              <a:t>Kraków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, jak twierdził „najbardziej zbliżony do Wilna”. Mieszkał w Krakowie, przy ul. Bogusławskiego 6.</a:t>
            </a:r>
            <a:endParaRPr lang="pl-PL" sz="32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D722F2E5-5A62-4238-AA9C-86E40AB6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45" y="159715"/>
            <a:ext cx="4438835" cy="31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7393832-291F-4C09-8641-25838D59F350}"/>
              </a:ext>
            </a:extLst>
          </p:cNvPr>
          <p:cNvSpPr txBox="1"/>
          <p:nvPr/>
        </p:nvSpPr>
        <p:spPr>
          <a:xfrm>
            <a:off x="8103744" y="3311237"/>
            <a:ext cx="37286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Kraków ul. Bogusławskiego 6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tej kamienicy, latach 1994-2004 mieszkał Czesław Miłosz.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9B9B0836-AF35-4D21-BDDC-50DCC872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46" y="4190624"/>
            <a:ext cx="3329126" cy="22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221940E-D833-42F4-B258-10AA27CCFFAD}"/>
              </a:ext>
            </a:extLst>
          </p:cNvPr>
          <p:cNvSpPr txBox="1"/>
          <p:nvPr/>
        </p:nvSpPr>
        <p:spPr>
          <a:xfrm>
            <a:off x="6398312" y="6436675"/>
            <a:ext cx="25979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0" i="0" dirty="0">
                <a:effectLst/>
                <a:latin typeface="Arial" panose="020B0604020202020204" pitchFamily="34" charset="0"/>
              </a:rPr>
              <a:t>Tablica pamiątkowa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0994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6B7A6BC-1C7A-4F86-9D95-5B995B944E80}"/>
              </a:ext>
            </a:extLst>
          </p:cNvPr>
          <p:cNvSpPr txBox="1"/>
          <p:nvPr/>
        </p:nvSpPr>
        <p:spPr>
          <a:xfrm>
            <a:off x="1187388" y="382012"/>
            <a:ext cx="60945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0" dirty="0">
                <a:effectLst/>
                <a:latin typeface="Arial" panose="020B0604020202020204" pitchFamily="34" charset="0"/>
              </a:rPr>
              <a:t>Czesław Miłosz zmarł              14 sierpnia 2004r. w Krakowie, przeżywszy 93 lata. </a:t>
            </a:r>
          </a:p>
          <a:p>
            <a:r>
              <a:rPr lang="pl-PL" sz="3200" b="0" i="0" dirty="0">
                <a:effectLst/>
                <a:latin typeface="Arial" panose="020B0604020202020204" pitchFamily="34" charset="0"/>
              </a:rPr>
              <a:t>Został pochowany 27 sierpnia 2004r. w </a:t>
            </a:r>
            <a:r>
              <a:rPr lang="pl-PL" sz="3200" dirty="0">
                <a:latin typeface="Arial" panose="020B0604020202020204" pitchFamily="34" charset="0"/>
              </a:rPr>
              <a:t>Krypcie Zasłużonych na Skałce. Był poetą, eseistą, tłumaczem i historykiem literatury.</a:t>
            </a:r>
            <a:endParaRPr lang="pl-PL" sz="3200" dirty="0"/>
          </a:p>
        </p:txBody>
      </p:sp>
      <p:pic>
        <p:nvPicPr>
          <p:cNvPr id="10242" name="Picture 2" descr="Ilustracja">
            <a:extLst>
              <a:ext uri="{FF2B5EF4-FFF2-40B4-BE49-F238E27FC236}">
                <a16:creationId xmlns:a16="http://schemas.microsoft.com/office/drawing/2014/main" xmlns="" id="{216C3DF6-5AD3-48AC-AF47-22DD24C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82" y="4063326"/>
            <a:ext cx="3486705" cy="23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11B6A439-D71F-4A72-8CFC-ED4B8B13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169" y="511277"/>
            <a:ext cx="3196701" cy="25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B14456CD-74E3-4412-ACAC-8D806F84C727}"/>
              </a:ext>
            </a:extLst>
          </p:cNvPr>
          <p:cNvSpPr txBox="1"/>
          <p:nvPr/>
        </p:nvSpPr>
        <p:spPr>
          <a:xfrm>
            <a:off x="9244613" y="3139996"/>
            <a:ext cx="22823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Groby Zasłużonych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wejście do krypty.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xmlns="" id="{32FE7C5E-5D61-4EFB-BCEC-A86870FC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62" y="4234649"/>
            <a:ext cx="3196700" cy="15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A1EDC9A-3462-4FF3-9CEC-71B6E375D247}"/>
              </a:ext>
            </a:extLst>
          </p:cNvPr>
          <p:cNvSpPr txBox="1"/>
          <p:nvPr/>
        </p:nvSpPr>
        <p:spPr>
          <a:xfrm>
            <a:off x="8775826" y="5877017"/>
            <a:ext cx="2947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Grób Czesława Miłosza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DF1B54E-E351-44B7-BF8A-E5F830302E73}"/>
              </a:ext>
            </a:extLst>
          </p:cNvPr>
          <p:cNvSpPr txBox="1"/>
          <p:nvPr/>
        </p:nvSpPr>
        <p:spPr>
          <a:xfrm>
            <a:off x="4301231" y="6439833"/>
            <a:ext cx="1979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Krypta Zasłużonych</a:t>
            </a:r>
          </a:p>
        </p:txBody>
      </p:sp>
    </p:spTree>
    <p:extLst>
      <p:ext uri="{BB962C8B-B14F-4D97-AF65-F5344CB8AC3E}">
        <p14:creationId xmlns:p14="http://schemas.microsoft.com/office/powerpoint/2010/main" val="19656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9EC68C3-FDBE-4DC2-BF61-2D754E69222B}"/>
              </a:ext>
            </a:extLst>
          </p:cNvPr>
          <p:cNvSpPr txBox="1"/>
          <p:nvPr/>
        </p:nvSpPr>
        <p:spPr>
          <a:xfrm>
            <a:off x="2716568" y="150920"/>
            <a:ext cx="706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/>
              <a:t>Ciekawostki o</a:t>
            </a:r>
            <a:r>
              <a:rPr lang="pl-PL" sz="3600" b="1" dirty="0"/>
              <a:t> </a:t>
            </a:r>
            <a:r>
              <a:rPr lang="pl-PL" sz="3200" b="1" dirty="0"/>
              <a:t>Czesławie Miłoszu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A087C36-A9C8-42B2-BB31-E7F0409E455B}"/>
              </a:ext>
            </a:extLst>
          </p:cNvPr>
          <p:cNvSpPr txBox="1"/>
          <p:nvPr/>
        </p:nvSpPr>
        <p:spPr>
          <a:xfrm>
            <a:off x="142042" y="1078105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Czesław Miłosz był Kawalerom Orderu Orła Białego.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Na podstawie jego powieści „Dolina Issy” Tadeusz Konwicki nakręcił w 1982 roku film o tym samym tytule.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Czesław Miłosz otrzymał tytuł Sprawiedliwy wśród Narodów Świata.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/>
              <a:t>Dwa Polskie uniwersytety uhonorowały Czesława Miłosza tytułem </a:t>
            </a:r>
            <a:r>
              <a:rPr lang="pl-PL" sz="3200" dirty="0" err="1"/>
              <a:t>doctora</a:t>
            </a:r>
            <a:r>
              <a:rPr lang="pl-PL" sz="3200" dirty="0"/>
              <a:t> honoris causa: Katolicki Uniwersytet Lubelski w 1981r. i w 1989r. Uniwersytet Jagielloński.</a:t>
            </a:r>
          </a:p>
          <a:p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5355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zesław Miłosz - mistrz trollingu">
            <a:extLst>
              <a:ext uri="{FF2B5EF4-FFF2-40B4-BE49-F238E27FC236}">
                <a16:creationId xmlns:a16="http://schemas.microsoft.com/office/drawing/2014/main" xmlns="" id="{D1F41B51-682A-40FD-BFDA-898E65DC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03" y="400665"/>
            <a:ext cx="9802760" cy="60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>
            <a:extLst>
              <a:ext uri="{FF2B5EF4-FFF2-40B4-BE49-F238E27FC236}">
                <a16:creationId xmlns:a16="http://schemas.microsoft.com/office/drawing/2014/main" xmlns="" id="{51E0169F-B5F6-4AB0-909F-AD9AE3B99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64" y="528948"/>
            <a:ext cx="728078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2A8EC363-4994-40AE-88E6-1541648C85C4}"/>
              </a:ext>
            </a:extLst>
          </p:cNvPr>
          <p:cNvSpPr txBox="1"/>
          <p:nvPr/>
        </p:nvSpPr>
        <p:spPr>
          <a:xfrm>
            <a:off x="676403" y="1402672"/>
            <a:ext cx="238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Źródło: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1FF244D5-1E3D-46CC-A1BB-A427C187E202}"/>
              </a:ext>
            </a:extLst>
          </p:cNvPr>
          <p:cNvSpPr txBox="1"/>
          <p:nvPr/>
        </p:nvSpPr>
        <p:spPr>
          <a:xfrm>
            <a:off x="514905" y="2370338"/>
            <a:ext cx="509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78398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DBBF1F7-110C-4650-9960-EFC4368A18DB}"/>
              </a:ext>
            </a:extLst>
          </p:cNvPr>
          <p:cNvSpPr txBox="1"/>
          <p:nvPr/>
        </p:nvSpPr>
        <p:spPr>
          <a:xfrm>
            <a:off x="2113630" y="796413"/>
            <a:ext cx="60804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0" i="0" dirty="0">
                <a:effectLst/>
                <a:latin typeface="Arial" panose="020B0604020202020204" pitchFamily="34" charset="0"/>
              </a:rPr>
              <a:t>Czesław Miłosz był pierworodnym synem Aleksandra Miłosza i Weroniki Miłoszowej z </a:t>
            </a:r>
            <a:r>
              <a:rPr lang="pl-PL" sz="3200" b="0" i="0" dirty="0" err="1">
                <a:effectLst/>
                <a:latin typeface="Arial" panose="020B0604020202020204" pitchFamily="34" charset="0"/>
              </a:rPr>
              <a:t>Kunatów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pl-PL" sz="3200" b="0" i="0" dirty="0">
                <a:effectLst/>
                <a:latin typeface="Arial" panose="020B0604020202020204" pitchFamily="34" charset="0"/>
              </a:rPr>
              <a:t> Urodził się w </a:t>
            </a:r>
            <a:r>
              <a:rPr lang="pl-PL" sz="3200" dirty="0" err="1">
                <a:latin typeface="Arial" panose="020B0604020202020204" pitchFamily="34" charset="0"/>
              </a:rPr>
              <a:t>Szetejniach</a:t>
            </a:r>
            <a:r>
              <a:rPr lang="pl-PL" sz="3200" dirty="0">
                <a:latin typeface="Arial" panose="020B0604020202020204" pitchFamily="34" charset="0"/>
              </a:rPr>
              <a:t>        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30 czerwca 1911r.</a:t>
            </a:r>
          </a:p>
          <a:p>
            <a:pPr algn="ctr"/>
            <a:r>
              <a:rPr lang="pl-PL" sz="3200" b="0" i="0" dirty="0">
                <a:effectLst/>
                <a:latin typeface="Arial" panose="020B0604020202020204" pitchFamily="34" charset="0"/>
              </a:rPr>
              <a:t>Rodzina Miłoszów, pieczętująca się herbem </a:t>
            </a:r>
            <a:r>
              <a:rPr lang="pl-PL" sz="3200" b="0" i="0" u="none" strike="noStrike" dirty="0">
                <a:effectLst/>
                <a:latin typeface="Arial" panose="020B0604020202020204" pitchFamily="34" charset="0"/>
              </a:rPr>
              <a:t>Lubicz 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należała do starego szlacheckiego rodu.</a:t>
            </a:r>
            <a:endParaRPr lang="pl-PL" sz="3200" dirty="0"/>
          </a:p>
        </p:txBody>
      </p:sp>
      <p:pic>
        <p:nvPicPr>
          <p:cNvPr id="1026" name="Picture 2" descr="Szetejnie – Wikipedia, wolna encyklopedia">
            <a:extLst>
              <a:ext uri="{FF2B5EF4-FFF2-40B4-BE49-F238E27FC236}">
                <a16:creationId xmlns:a16="http://schemas.microsoft.com/office/drawing/2014/main" xmlns="" id="{62D1737D-E7DB-4943-A6F0-E3EB3309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636" y="3460961"/>
            <a:ext cx="3755364" cy="297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drzej Miłosz – Wikipedia, wolna encyklopedia">
            <a:extLst>
              <a:ext uri="{FF2B5EF4-FFF2-40B4-BE49-F238E27FC236}">
                <a16:creationId xmlns:a16="http://schemas.microsoft.com/office/drawing/2014/main" xmlns="" id="{B7A421AE-5A55-4B0C-AD47-C8E6C94D0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9" y="98937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F14D6A3-E37B-4753-A0F7-9B6D136AE933}"/>
              </a:ext>
            </a:extLst>
          </p:cNvPr>
          <p:cNvSpPr txBox="1"/>
          <p:nvPr/>
        </p:nvSpPr>
        <p:spPr>
          <a:xfrm>
            <a:off x="625972" y="2681056"/>
            <a:ext cx="1127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Herb Lubiczów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81E8A5A-9EE8-4234-BDFB-AF6326CD0C84}"/>
              </a:ext>
            </a:extLst>
          </p:cNvPr>
          <p:cNvSpPr txBox="1"/>
          <p:nvPr/>
        </p:nvSpPr>
        <p:spPr>
          <a:xfrm>
            <a:off x="9316113" y="6536446"/>
            <a:ext cx="2396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/>
              <a:t>Szetejnie</a:t>
            </a:r>
            <a:r>
              <a:rPr lang="pl-PL" sz="1100" dirty="0"/>
              <a:t> - spichlerz</a:t>
            </a:r>
          </a:p>
        </p:txBody>
      </p:sp>
      <p:pic>
        <p:nvPicPr>
          <p:cNvPr id="1030" name="Picture 6" descr="Czesław Miłosz">
            <a:extLst>
              <a:ext uri="{FF2B5EF4-FFF2-40B4-BE49-F238E27FC236}">
                <a16:creationId xmlns:a16="http://schemas.microsoft.com/office/drawing/2014/main" xmlns="" id="{A35F50A7-DF58-423F-AADF-6142806C9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79" y="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1D3C414-36B5-4F92-BBA9-8976A6AA66A3}"/>
              </a:ext>
            </a:extLst>
          </p:cNvPr>
          <p:cNvSpPr txBox="1"/>
          <p:nvPr/>
        </p:nvSpPr>
        <p:spPr>
          <a:xfrm>
            <a:off x="9742242" y="2500662"/>
            <a:ext cx="2117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Czesław Miłosz</a:t>
            </a:r>
          </a:p>
        </p:txBody>
      </p:sp>
    </p:spTree>
    <p:extLst>
      <p:ext uri="{BB962C8B-B14F-4D97-AF65-F5344CB8AC3E}">
        <p14:creationId xmlns:p14="http://schemas.microsoft.com/office/powerpoint/2010/main" val="7830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9EF5B45-8568-48DD-BC47-D8DBCFAD95ED}"/>
              </a:ext>
            </a:extLst>
          </p:cNvPr>
          <p:cNvSpPr txBox="1"/>
          <p:nvPr/>
        </p:nvSpPr>
        <p:spPr>
          <a:xfrm>
            <a:off x="2905216" y="158877"/>
            <a:ext cx="60945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0" dirty="0">
                <a:effectLst/>
                <a:latin typeface="Arial" panose="020B0604020202020204" pitchFamily="34" charset="0"/>
              </a:rPr>
              <a:t>Miłosz studiował na </a:t>
            </a:r>
            <a:r>
              <a:rPr lang="pl-PL" sz="3200" dirty="0">
                <a:latin typeface="Arial" panose="020B0604020202020204" pitchFamily="34" charset="0"/>
              </a:rPr>
              <a:t>Uniwersytecie Stefana Batorego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w </a:t>
            </a:r>
            <a:r>
              <a:rPr lang="pl-PL" sz="3200" dirty="0">
                <a:latin typeface="Arial" panose="020B0604020202020204" pitchFamily="34" charset="0"/>
              </a:rPr>
              <a:t>Wilnie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, najpierw polonistykę na Wydziale Humanistycznym, po krótkim czasie przeniósł się na Wydział Nauk Społecznych,                   by studiować prawo.</a:t>
            </a:r>
            <a:endParaRPr lang="pl-PL" sz="3200" dirty="0"/>
          </a:p>
        </p:txBody>
      </p:sp>
      <p:pic>
        <p:nvPicPr>
          <p:cNvPr id="3074" name="Picture 2" descr="ilustracja">
            <a:extLst>
              <a:ext uri="{FF2B5EF4-FFF2-40B4-BE49-F238E27FC236}">
                <a16:creationId xmlns:a16="http://schemas.microsoft.com/office/drawing/2014/main" xmlns="" id="{18689B57-F787-41F7-B34A-599694C7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37" y="506027"/>
            <a:ext cx="3028765" cy="28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djęcie grupowe kilkudziesięciu studentów, czarno-białe.">
            <a:extLst>
              <a:ext uri="{FF2B5EF4-FFF2-40B4-BE49-F238E27FC236}">
                <a16:creationId xmlns:a16="http://schemas.microsoft.com/office/drawing/2014/main" xmlns="" id="{9A75F37C-A88D-45E7-9B59-9CDB6424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6" y="4074851"/>
            <a:ext cx="3607477" cy="23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B3C868F4-3FA8-4CF8-ABF8-8BA71F36D435}"/>
              </a:ext>
            </a:extLst>
          </p:cNvPr>
          <p:cNvSpPr txBox="1"/>
          <p:nvPr/>
        </p:nvSpPr>
        <p:spPr>
          <a:xfrm>
            <a:off x="9224640" y="3429000"/>
            <a:ext cx="2236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Uniwersytet Stefana Batorego w Wilnie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9A83D788-0633-4756-A348-EE07F09ABD89}"/>
              </a:ext>
            </a:extLst>
          </p:cNvPr>
          <p:cNvSpPr txBox="1"/>
          <p:nvPr/>
        </p:nvSpPr>
        <p:spPr>
          <a:xfrm>
            <a:off x="381740" y="6427113"/>
            <a:ext cx="4092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0" i="0" dirty="0">
                <a:effectLst/>
                <a:latin typeface="Arial" panose="020B0604020202020204" pitchFamily="34" charset="0"/>
              </a:rPr>
              <a:t>Miłosz (w III rzędzie, 4. od lewej) wśród studentów Uniwersytetu Stefana Batorego, rok 1930</a:t>
            </a:r>
            <a:endParaRPr lang="pl-PL" sz="11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D21B4AA1-1BA7-4744-9415-B32EDCA4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45" y="4108645"/>
            <a:ext cx="2731361" cy="25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11CE5C6-52B4-4E83-B441-D7B1E9DC6461}"/>
              </a:ext>
            </a:extLst>
          </p:cNvPr>
          <p:cNvSpPr txBox="1"/>
          <p:nvPr/>
        </p:nvSpPr>
        <p:spPr>
          <a:xfrm>
            <a:off x="614778" y="380817"/>
            <a:ext cx="60945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0" dirty="0">
                <a:effectLst/>
                <a:latin typeface="Arial" panose="020B0604020202020204" pitchFamily="34" charset="0"/>
              </a:rPr>
              <a:t>Zadebiutował w 1930r. na łamach uniwersyteckiego pisma „Alma </a:t>
            </a:r>
            <a:r>
              <a:rPr lang="pl-PL" sz="3200" b="0" i="0" dirty="0" err="1">
                <a:effectLst/>
                <a:latin typeface="Arial" panose="020B0604020202020204" pitchFamily="34" charset="0"/>
              </a:rPr>
              <a:t>Mater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pl-PL" sz="3200" b="0" i="0" dirty="0" err="1">
                <a:effectLst/>
                <a:latin typeface="Arial" panose="020B0604020202020204" pitchFamily="34" charset="0"/>
              </a:rPr>
              <a:t>Vilnensis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” wierszami </a:t>
            </a:r>
            <a:r>
              <a:rPr lang="pl-PL" sz="3200" b="0" i="1" dirty="0">
                <a:effectLst/>
                <a:latin typeface="Arial" panose="020B0604020202020204" pitchFamily="34" charset="0"/>
              </a:rPr>
              <a:t>Kompozycja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i </a:t>
            </a:r>
            <a:r>
              <a:rPr lang="pl-PL" sz="3200" b="0" i="1" dirty="0">
                <a:effectLst/>
                <a:latin typeface="Arial" panose="020B0604020202020204" pitchFamily="34" charset="0"/>
              </a:rPr>
              <a:t>Podróż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. </a:t>
            </a:r>
            <a:r>
              <a:rPr lang="pl-PL" sz="3200" b="0" i="0" dirty="0">
                <a:effectLst/>
                <a:latin typeface="verdana" panose="020B0604030504040204" pitchFamily="34" charset="0"/>
              </a:rPr>
              <a:t>W tym samym okresie stał się jednym z założycieli grupy poetyckiej „Żagary”.</a:t>
            </a:r>
            <a:endParaRPr lang="pl-PL" sz="3200" dirty="0"/>
          </a:p>
        </p:txBody>
      </p:sp>
      <p:pic>
        <p:nvPicPr>
          <p:cNvPr id="4098" name="Picture 2" descr="Alma Mater Vilnensis. Czasopismo Akademickie. Zeszyt 8">
            <a:extLst>
              <a:ext uri="{FF2B5EF4-FFF2-40B4-BE49-F238E27FC236}">
                <a16:creationId xmlns:a16="http://schemas.microsoft.com/office/drawing/2014/main" xmlns="" id="{0D89712B-6B2B-4BC7-851A-A3B875E34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43" y="204186"/>
            <a:ext cx="3551809" cy="26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DRÓŻ. KOMPOZYCJA - Antykwariat Kwadryga">
            <a:extLst>
              <a:ext uri="{FF2B5EF4-FFF2-40B4-BE49-F238E27FC236}">
                <a16:creationId xmlns:a16="http://schemas.microsoft.com/office/drawing/2014/main" xmlns="" id="{32FB8EBB-EAF7-45C4-9FE6-9138E93F6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98" y="3393120"/>
            <a:ext cx="2503135" cy="32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djęcie1">
            <a:extLst>
              <a:ext uri="{FF2B5EF4-FFF2-40B4-BE49-F238E27FC236}">
                <a16:creationId xmlns:a16="http://schemas.microsoft.com/office/drawing/2014/main" xmlns="" id="{B91AFABB-39CC-4577-BE58-C610C0F2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24" y="4053412"/>
            <a:ext cx="2408714" cy="263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F7FA047-13C6-48D7-A5CB-E3E306E83B40}"/>
              </a:ext>
            </a:extLst>
          </p:cNvPr>
          <p:cNvSpPr txBox="1"/>
          <p:nvPr/>
        </p:nvSpPr>
        <p:spPr>
          <a:xfrm>
            <a:off x="887765" y="363915"/>
            <a:ext cx="72149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0" i="0" dirty="0">
                <a:effectLst/>
                <a:latin typeface="Arial" panose="020B0604020202020204" pitchFamily="34" charset="0"/>
              </a:rPr>
              <a:t>Po zajęciu przez ZSRR Litwy opuścił Wilno     i przeniósł się do okupowanej przez Niemców </a:t>
            </a:r>
            <a:r>
              <a:rPr lang="pl-PL" sz="3200" dirty="0">
                <a:latin typeface="Arial" panose="020B0604020202020204" pitchFamily="34" charset="0"/>
              </a:rPr>
              <a:t>Warszawy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, gdzie pracował jako woźny w </a:t>
            </a:r>
            <a:r>
              <a:rPr lang="pl-PL" sz="3200" dirty="0">
                <a:latin typeface="Arial" panose="020B0604020202020204" pitchFamily="34" charset="0"/>
              </a:rPr>
              <a:t>Bibliotece Uniwersyteckiej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. Uczestniczył w podziemnym życiu literackim, pod pseudonimem Jan </a:t>
            </a:r>
            <a:r>
              <a:rPr lang="pl-PL" sz="3200" b="0" i="0" dirty="0" err="1">
                <a:effectLst/>
                <a:latin typeface="Arial" panose="020B0604020202020204" pitchFamily="34" charset="0"/>
              </a:rPr>
              <a:t>Syruć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 opublikował      w 1940r. tom </a:t>
            </a:r>
            <a:r>
              <a:rPr lang="pl-PL" sz="3200" i="1" dirty="0">
                <a:latin typeface="Arial" panose="020B0604020202020204" pitchFamily="34" charset="0"/>
              </a:rPr>
              <a:t>Wiersze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. Po upadku </a:t>
            </a:r>
            <a:r>
              <a:rPr lang="pl-PL" sz="3200" dirty="0">
                <a:latin typeface="Arial" panose="020B0604020202020204" pitchFamily="34" charset="0"/>
              </a:rPr>
              <a:t>Powstania Warszawskiego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Miłosz znalazł schronienie najpierw w </a:t>
            </a:r>
            <a:r>
              <a:rPr lang="pl-PL" sz="3200" dirty="0">
                <a:latin typeface="Arial" panose="020B0604020202020204" pitchFamily="34" charset="0"/>
              </a:rPr>
              <a:t>Janisławicach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, później w majątku </a:t>
            </a:r>
            <a:r>
              <a:rPr lang="pl-PL" sz="3200" dirty="0">
                <a:latin typeface="Arial" panose="020B0604020202020204" pitchFamily="34" charset="0"/>
              </a:rPr>
              <a:t>Jerzego Turowicza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w </a:t>
            </a:r>
            <a:r>
              <a:rPr lang="pl-PL" sz="3200" dirty="0">
                <a:latin typeface="Arial" panose="020B0604020202020204" pitchFamily="34" charset="0"/>
              </a:rPr>
              <a:t>Goszycach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. </a:t>
            </a:r>
            <a:endParaRPr lang="pl-PL" sz="3200" dirty="0"/>
          </a:p>
        </p:txBody>
      </p:sp>
      <p:pic>
        <p:nvPicPr>
          <p:cNvPr id="2050" name="Picture 2" descr="Narcyz, czyli Miłosz - Kim była tajemnicza kochanka Czesława Miłosza?  Fascynująca i mroczna historia &quot;miłosnego trójkąta&quot; - WP Książki">
            <a:extLst>
              <a:ext uri="{FF2B5EF4-FFF2-40B4-BE49-F238E27FC236}">
                <a16:creationId xmlns:a16="http://schemas.microsoft.com/office/drawing/2014/main" xmlns="" id="{C41C203D-BA6C-454E-925E-B2B5418F0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83" y="1488358"/>
            <a:ext cx="3108684" cy="38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F54D6DD-DF2E-4D3C-8D4E-A5A20AD82387}"/>
              </a:ext>
            </a:extLst>
          </p:cNvPr>
          <p:cNvSpPr txBox="1"/>
          <p:nvPr/>
        </p:nvSpPr>
        <p:spPr>
          <a:xfrm>
            <a:off x="623794" y="387153"/>
            <a:ext cx="83250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styczniu 1945 roku zamieszkał                  w Krakowie. Tam oddał się pracy twórczej. Publikował w „Odrodzeniu” i „Twórczości”. Wówczas światło dzienne ujrzał słynny wiersz </a:t>
            </a:r>
            <a:r>
              <a:rPr lang="pl-PL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Campo</a:t>
            </a:r>
            <a:r>
              <a:rPr lang="pl-P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pl-PL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Fiori</a:t>
            </a:r>
            <a:r>
              <a:rPr lang="pl-P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l-P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1945 r. Miłosz otrzymał nagrodę Ministerstwa Kultury i Sztuki PRL za całokształt twórczości.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ękopisy Czesława Miłosza w Bibliotece Narodowej - Aktualności - Biblioteka  Narodowa">
            <a:extLst>
              <a:ext uri="{FF2B5EF4-FFF2-40B4-BE49-F238E27FC236}">
                <a16:creationId xmlns:a16="http://schemas.microsoft.com/office/drawing/2014/main" xmlns="" id="{8A05C8CC-C640-4880-9ADE-B95892F1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14" y="2964340"/>
            <a:ext cx="2259150" cy="33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chiwum Czesława Miłosza w Bibliotece Narodowej [galeria] | Galeria |  Culture.pl">
            <a:extLst>
              <a:ext uri="{FF2B5EF4-FFF2-40B4-BE49-F238E27FC236}">
                <a16:creationId xmlns:a16="http://schemas.microsoft.com/office/drawing/2014/main" xmlns="" id="{DA15F8F3-D8D1-43E7-8A50-F01CCC44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15" y="4267201"/>
            <a:ext cx="3738256" cy="20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84BE193-38F4-4DB8-A3CE-ECDDB3D64EA1}"/>
              </a:ext>
            </a:extLst>
          </p:cNvPr>
          <p:cNvSpPr txBox="1"/>
          <p:nvPr/>
        </p:nvSpPr>
        <p:spPr>
          <a:xfrm>
            <a:off x="6803922" y="6470847"/>
            <a:ext cx="2792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Rękopisy Czesława Miłosza</a:t>
            </a:r>
          </a:p>
        </p:txBody>
      </p:sp>
    </p:spTree>
    <p:extLst>
      <p:ext uri="{BB962C8B-B14F-4D97-AF65-F5344CB8AC3E}">
        <p14:creationId xmlns:p14="http://schemas.microsoft.com/office/powerpoint/2010/main" val="39029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C8BC77E-7838-494B-B5F3-5BDF6E3CB15F}"/>
              </a:ext>
            </a:extLst>
          </p:cNvPr>
          <p:cNvSpPr txBox="1"/>
          <p:nvPr/>
        </p:nvSpPr>
        <p:spPr>
          <a:xfrm>
            <a:off x="967666" y="506858"/>
            <a:ext cx="808533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0" i="0" dirty="0">
                <a:effectLst/>
                <a:latin typeface="Arial" panose="020B0604020202020204" pitchFamily="34" charset="0"/>
              </a:rPr>
              <a:t>Podjął m.in. pracę w dyplomacji komunistycznego rządu Polski w </a:t>
            </a:r>
            <a:r>
              <a:rPr lang="pl-PL" sz="3200" dirty="0">
                <a:latin typeface="Arial" panose="020B0604020202020204" pitchFamily="34" charset="0"/>
              </a:rPr>
              <a:t>Stanach Zjednoczonych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oraz </a:t>
            </a:r>
            <a:r>
              <a:rPr lang="pl-PL" sz="3200" dirty="0">
                <a:latin typeface="Arial" panose="020B0604020202020204" pitchFamily="34" charset="0"/>
              </a:rPr>
              <a:t>Paryżu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, jako </a:t>
            </a:r>
            <a:r>
              <a:rPr lang="pl-PL" sz="3200" dirty="0">
                <a:latin typeface="Arial" panose="020B0604020202020204" pitchFamily="34" charset="0"/>
              </a:rPr>
              <a:t>attaché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kulturalny. W 1951r. poprosił o </a:t>
            </a:r>
            <a:r>
              <a:rPr lang="pl-PL" sz="3200" dirty="0">
                <a:latin typeface="Arial" panose="020B0604020202020204" pitchFamily="34" charset="0"/>
              </a:rPr>
              <a:t>azyl polityczny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 we </a:t>
            </a:r>
            <a:r>
              <a:rPr lang="pl-PL" sz="3200" dirty="0">
                <a:latin typeface="Arial" panose="020B0604020202020204" pitchFamily="34" charset="0"/>
              </a:rPr>
              <a:t>Francji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, kiedy w trakcie pobytu w Paryżu zdecydował się pojechać do redaktora „</a:t>
            </a:r>
            <a:r>
              <a:rPr lang="pl-PL" sz="3200" dirty="0">
                <a:latin typeface="Arial" panose="020B0604020202020204" pitchFamily="34" charset="0"/>
              </a:rPr>
              <a:t>Kultury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”, </a:t>
            </a:r>
            <a:r>
              <a:rPr lang="pl-PL" sz="3200" dirty="0">
                <a:latin typeface="Arial" panose="020B0604020202020204" pitchFamily="34" charset="0"/>
              </a:rPr>
              <a:t>Jerzego Giedroycia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, prosząc o ukrycie i zabezpieczenie jego rzeczy do czasu, gdy otrzyma azyl polityczny.</a:t>
            </a:r>
            <a:endParaRPr lang="pl-PL" sz="3200" dirty="0"/>
          </a:p>
        </p:txBody>
      </p:sp>
      <p:pic>
        <p:nvPicPr>
          <p:cNvPr id="5122" name="Picture 2" descr="Ilustracja">
            <a:extLst>
              <a:ext uri="{FF2B5EF4-FFF2-40B4-BE49-F238E27FC236}">
                <a16:creationId xmlns:a16="http://schemas.microsoft.com/office/drawing/2014/main" xmlns="" id="{62FE2D65-3E3C-4106-B70C-50999A37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564" y="184727"/>
            <a:ext cx="2475345" cy="260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3FA0F07-85E7-4E32-B7FB-44ED5A17FD30}"/>
              </a:ext>
            </a:extLst>
          </p:cNvPr>
          <p:cNvSpPr txBox="1"/>
          <p:nvPr/>
        </p:nvSpPr>
        <p:spPr>
          <a:xfrm>
            <a:off x="9343878" y="2884432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Przedruk paryskiej „Kultury” z 1984 roku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2634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725F22C-D4FA-4B56-8B7C-DD6F3CB74C7C}"/>
              </a:ext>
            </a:extLst>
          </p:cNvPr>
          <p:cNvSpPr txBox="1"/>
          <p:nvPr/>
        </p:nvSpPr>
        <p:spPr>
          <a:xfrm>
            <a:off x="250794" y="263579"/>
            <a:ext cx="852922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1960 r. przeniósł się do USA, gdzie otrzymał stanowisko wykładowcy na Wydziale Literatur i Języków Słowiańskich Uniwersytetu Kalifornijskiego w Berkley. Przez kolejnych 20 lat łączył pracę uniwersytecką z twórczością literacką. Wówczas powstają tomiki poezji „Król Popiel i inne wiersze”, „Gucio zaczarowany” oraz „Miasto bez imienia”,        a także zbiory szkiców „Prywatne obowiązki”      i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Gdzie wschodzi słońce i kędy zapada”.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3B8D615B-A6F8-41D3-A6DF-B2EF4590C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55" y="3568824"/>
            <a:ext cx="2503503" cy="32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87206E6-DE6D-424A-824A-8F980A00DA27}"/>
              </a:ext>
            </a:extLst>
          </p:cNvPr>
          <p:cNvSpPr txBox="1"/>
          <p:nvPr/>
        </p:nvSpPr>
        <p:spPr>
          <a:xfrm>
            <a:off x="328474" y="363076"/>
            <a:ext cx="679276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1978 r. Miłosz odszedł na emeryturę.     W tym samym czasie został uhonorowany Międzynarodową Nagrodą Literacką im. </a:t>
            </a:r>
            <a:r>
              <a:rPr lang="pl-PL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Neustadta</a:t>
            </a:r>
            <a:r>
              <a:rPr lang="pl-PL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nazywaną „małym noblem”. W kolejnych latach rozpoczął cykl tłumaczeń biblijnych z hebrajskiego             i greckiego. Owocem pracy stały się m.in. przekłady Księgi Psalmów oraz Księgi Hioba, a nieco później także Apokalipsy św. Jana.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zeslaw Milosz">
            <a:extLst>
              <a:ext uri="{FF2B5EF4-FFF2-40B4-BE49-F238E27FC236}">
                <a16:creationId xmlns:a16="http://schemas.microsoft.com/office/drawing/2014/main" xmlns="" id="{DE8022C0-3813-4315-9FB5-268405AC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64" y="692727"/>
            <a:ext cx="3576493" cy="41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7A00BA1-57BB-4285-992C-DFDAC77D8D5C}"/>
              </a:ext>
            </a:extLst>
          </p:cNvPr>
          <p:cNvSpPr txBox="1"/>
          <p:nvPr/>
        </p:nvSpPr>
        <p:spPr>
          <a:xfrm>
            <a:off x="7915564" y="491374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Czesław Miłosz odbiera nagrodę na Uniwersytecie Oklahomy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6348A0FF3F1447A3BD77BBB7A7D221" ma:contentTypeVersion="2" ma:contentTypeDescription="Create a new document." ma:contentTypeScope="" ma:versionID="0ba02e244ba15b9ca780c6c3be7e6bb8">
  <xsd:schema xmlns:xsd="http://www.w3.org/2001/XMLSchema" xmlns:xs="http://www.w3.org/2001/XMLSchema" xmlns:p="http://schemas.microsoft.com/office/2006/metadata/properties" xmlns:ns2="7cd8e0d1-0ebc-4495-a6f8-030071c27b57" targetNamespace="http://schemas.microsoft.com/office/2006/metadata/properties" ma:root="true" ma:fieldsID="1f9e3f94c5d75b91a5085d833b43c7ff" ns2:_="">
    <xsd:import namespace="7cd8e0d1-0ebc-4495-a6f8-030071c27b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8e0d1-0ebc-4495-a6f8-030071c27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6F7B70-3C89-4DCA-81EF-39D4361D4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8e0d1-0ebc-4495-a6f8-030071c27b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42F267-8FE0-4A27-8649-CF7CB0450B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AAF91B-43E6-4A1D-9771-D4FC63ACAF2D}">
  <ds:schemaRefs>
    <ds:schemaRef ds:uri="http://purl.org/dc/terms/"/>
    <ds:schemaRef ds:uri="http://www.w3.org/XML/1998/namespace"/>
    <ds:schemaRef ds:uri="7cd8e0d1-0ebc-4495-a6f8-030071c27b57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228</TotalTime>
  <Words>425</Words>
  <Application>Microsoft Office PowerPoint</Application>
  <PresentationFormat>Panoramiczny</PresentationFormat>
  <Paragraphs>41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verdana</vt:lpstr>
      <vt:lpstr>Wingdings 3</vt:lpstr>
      <vt:lpstr>Jon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Dolata</dc:creator>
  <cp:lastModifiedBy>SP77</cp:lastModifiedBy>
  <cp:revision>80</cp:revision>
  <dcterms:created xsi:type="dcterms:W3CDTF">2020-11-11T17:36:39Z</dcterms:created>
  <dcterms:modified xsi:type="dcterms:W3CDTF">2020-11-22T11:13:10Z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0x010100146348A0FF3F1447A3BD77BBB7A7D221</vt:lpwstr>
  </property>
</Properties>
</file>