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75" r:id="rId5"/>
    <p:sldId id="271" r:id="rId6"/>
    <p:sldId id="262" r:id="rId7"/>
    <p:sldId id="256" r:id="rId8"/>
    <p:sldId id="258" r:id="rId9"/>
    <p:sldId id="276" r:id="rId10"/>
    <p:sldId id="267" r:id="rId11"/>
    <p:sldId id="257" r:id="rId12"/>
    <p:sldId id="274" r:id="rId13"/>
    <p:sldId id="269" r:id="rId14"/>
    <p:sldId id="263" r:id="rId15"/>
    <p:sldId id="259" r:id="rId16"/>
    <p:sldId id="273" r:id="rId17"/>
    <p:sldId id="264" r:id="rId18"/>
    <p:sldId id="266" r:id="rId19"/>
    <p:sldId id="270" r:id="rId20"/>
    <p:sldId id="272" r:id="rId21"/>
    <p:sldId id="268" r:id="rId22"/>
    <p:sldId id="261" r:id="rId23"/>
    <p:sldId id="265" r:id="rId24"/>
    <p:sldId id="260" r:id="rId25"/>
    <p:sldId id="277" r:id="rId26"/>
    <p:sldId id="278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58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05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9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26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0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1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8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1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5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50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A937-73B7-476D-9A75-45C7B634ACB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D977820-A77A-49DA-8D90-7342D946DC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6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RAF_Merston" TargetMode="External"/><Relationship Id="rId18" Type="http://schemas.openxmlformats.org/officeDocument/2006/relationships/hyperlink" Target="https://pl.wikipedia.org/w/index.php?title=RAF_Coltishall&amp;action=edit&amp;redlink=1" TargetMode="External"/><Relationship Id="rId26" Type="http://schemas.openxmlformats.org/officeDocument/2006/relationships/hyperlink" Target="https://pl.wikipedia.org/wiki/Port_lotniczy_Edynburg" TargetMode="External"/><Relationship Id="rId3" Type="http://schemas.openxmlformats.org/officeDocument/2006/relationships/hyperlink" Target="https://en.wikipedia.org/wiki/RAF_Northolt" TargetMode="External"/><Relationship Id="rId21" Type="http://schemas.openxmlformats.org/officeDocument/2006/relationships/hyperlink" Target="https://en.wikipedia.org/wiki/RAF_Andrews_Field" TargetMode="External"/><Relationship Id="rId34" Type="http://schemas.openxmlformats.org/officeDocument/2006/relationships/hyperlink" Target="https://en.wikipedia.org/wiki/RAF_Hethel" TargetMode="External"/><Relationship Id="rId7" Type="http://schemas.openxmlformats.org/officeDocument/2006/relationships/hyperlink" Target="https://en.wikipedia.org/wiki/RAF_Ballyhalbert" TargetMode="External"/><Relationship Id="rId12" Type="http://schemas.openxmlformats.org/officeDocument/2006/relationships/hyperlink" Target="https://pl.wikipedia.org/w/index.php?title=RAF_Merston&amp;action=edit&amp;redlink=1" TargetMode="External"/><Relationship Id="rId17" Type="http://schemas.openxmlformats.org/officeDocument/2006/relationships/hyperlink" Target="https://en.wikipedia.org/wiki/RAF_Redhill" TargetMode="External"/><Relationship Id="rId25" Type="http://schemas.openxmlformats.org/officeDocument/2006/relationships/hyperlink" Target="https://en.wikipedia.org/wiki/RAF_Debden" TargetMode="External"/><Relationship Id="rId33" Type="http://schemas.openxmlformats.org/officeDocument/2006/relationships/hyperlink" Target="https://pl.wikipedia.org/w/index.php?title=RAF_Hethel&amp;action=edit&amp;redlink=1" TargetMode="External"/><Relationship Id="rId2" Type="http://schemas.openxmlformats.org/officeDocument/2006/relationships/hyperlink" Target="https://pl.wikipedia.org/w/index.php?title=RAF_Northolt&amp;action=edit&amp;redlink=1" TargetMode="External"/><Relationship Id="rId16" Type="http://schemas.openxmlformats.org/officeDocument/2006/relationships/hyperlink" Target="https://pl.wikipedia.org/w/index.php?title=RAF_Redhill&amp;action=edit&amp;redlink=1" TargetMode="External"/><Relationship Id="rId20" Type="http://schemas.openxmlformats.org/officeDocument/2006/relationships/hyperlink" Target="https://pl.wikipedia.org/w/index.php?title=RAF_Andrews_Field&amp;action=edit&amp;redlink=1" TargetMode="External"/><Relationship Id="rId29" Type="http://schemas.openxmlformats.org/officeDocument/2006/relationships/hyperlink" Target="https://pl.wikipedia.org/w/index.php?title=RAF_Martlesham_Heath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/index.php?title=RAF_Ballyhalbert&amp;action=edit&amp;redlink=1" TargetMode="External"/><Relationship Id="rId11" Type="http://schemas.openxmlformats.org/officeDocument/2006/relationships/hyperlink" Target="https://en.wikipedia.org/wiki/RAF_Westhampnett" TargetMode="External"/><Relationship Id="rId24" Type="http://schemas.openxmlformats.org/officeDocument/2006/relationships/hyperlink" Target="https://pl.wikipedia.org/w/index.php?title=RAF_Debden&amp;action=edit&amp;redlink=1" TargetMode="External"/><Relationship Id="rId32" Type="http://schemas.openxmlformats.org/officeDocument/2006/relationships/hyperlink" Target="https://en.wikipedia.org/wiki/RAF_Charterhall" TargetMode="External"/><Relationship Id="rId5" Type="http://schemas.openxmlformats.org/officeDocument/2006/relationships/hyperlink" Target="https://en.wikipedia.org/wiki/RAF_Leconfield" TargetMode="External"/><Relationship Id="rId15" Type="http://schemas.openxmlformats.org/officeDocument/2006/relationships/hyperlink" Target="https://en.wikipedia.org/wiki/RAF_Kirton_in_Lindsey" TargetMode="External"/><Relationship Id="rId23" Type="http://schemas.openxmlformats.org/officeDocument/2006/relationships/hyperlink" Target="https://en.wikipedia.org/wiki/RAF_Heston" TargetMode="External"/><Relationship Id="rId28" Type="http://schemas.openxmlformats.org/officeDocument/2006/relationships/hyperlink" Target="https://en.wikipedia.org/wiki/RAF_Wick" TargetMode="External"/><Relationship Id="rId10" Type="http://schemas.openxmlformats.org/officeDocument/2006/relationships/hyperlink" Target="https://pl.wikipedia.org/w/index.php?title=RAF_Westhampnett&amp;action=edit&amp;redlink=1" TargetMode="External"/><Relationship Id="rId19" Type="http://schemas.openxmlformats.org/officeDocument/2006/relationships/hyperlink" Target="https://en.wikipedia.org/wiki/RAF_Coltishall" TargetMode="External"/><Relationship Id="rId31" Type="http://schemas.openxmlformats.org/officeDocument/2006/relationships/hyperlink" Target="https://pl.wikipedia.org/w/index.php?title=RAF_Charterhall&amp;action=edit&amp;redlink=1" TargetMode="External"/><Relationship Id="rId4" Type="http://schemas.openxmlformats.org/officeDocument/2006/relationships/hyperlink" Target="https://pl.wikipedia.org/w/index.php?title=RAF_Leconfield&amp;action=edit&amp;redlink=1" TargetMode="External"/><Relationship Id="rId9" Type="http://schemas.openxmlformats.org/officeDocument/2006/relationships/hyperlink" Target="https://pl.wikipedia.org/wiki/Port_lotniczy_Liverpool-John_Lennon" TargetMode="External"/><Relationship Id="rId14" Type="http://schemas.openxmlformats.org/officeDocument/2006/relationships/hyperlink" Target="https://pl.wikipedia.org/w/index.php?title=RAF_Kirton_in_Lindsey&amp;action=edit&amp;redlink=1" TargetMode="External"/><Relationship Id="rId22" Type="http://schemas.openxmlformats.org/officeDocument/2006/relationships/hyperlink" Target="https://pl.wikipedia.org/w/index.php?title=RAF_Heston&amp;action=edit&amp;redlink=1" TargetMode="External"/><Relationship Id="rId27" Type="http://schemas.openxmlformats.org/officeDocument/2006/relationships/hyperlink" Target="https://pl.wikipedia.org/w/index.php?title=RAF_Wick&amp;action=edit&amp;redlink=1" TargetMode="External"/><Relationship Id="rId30" Type="http://schemas.openxmlformats.org/officeDocument/2006/relationships/hyperlink" Target="https://en.wikipedia.org/wiki/RAF_Martlesham_Heath" TargetMode="External"/><Relationship Id="rId8" Type="http://schemas.openxmlformats.org/officeDocument/2006/relationships/hyperlink" Target="https://pl.wikipedia.org/wiki/Hor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d1RxJKYoxs4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AE6748-574D-4BC6-9872-7C4C84B56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Dywizjon 303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7EE98E9-D53D-4ECB-B500-6BD79D418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Polscy lotnicy w Bitwie o Anglię</a:t>
            </a:r>
          </a:p>
        </p:txBody>
      </p:sp>
    </p:spTree>
    <p:extLst>
      <p:ext uri="{BB962C8B-B14F-4D97-AF65-F5344CB8AC3E}">
        <p14:creationId xmlns:p14="http://schemas.microsoft.com/office/powerpoint/2010/main" val="102065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BEDA5AC-E87E-4FCB-B92A-1A740125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Ataki wroga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5FE17F9A-9DC2-4167-86FE-52AAF0E31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884" y="2038870"/>
            <a:ext cx="4488654" cy="3448595"/>
          </a:xfrm>
        </p:spPr>
        <p:txBody>
          <a:bodyPr/>
          <a:lstStyle/>
          <a:p>
            <a:r>
              <a:rPr lang="pl-PL" dirty="0"/>
              <a:t>Wrogowie nacierali bardzo licznymi grupami, chcieli zniszczyć miasta i lotniska angielskie.</a:t>
            </a:r>
          </a:p>
        </p:txBody>
      </p:sp>
      <p:pic>
        <p:nvPicPr>
          <p:cNvPr id="8194" name="Picture 2" descr="Ponad tysiąc samolotów szturmuje Londyn - Historia - polskieradio.pl">
            <a:extLst>
              <a:ext uri="{FF2B5EF4-FFF2-40B4-BE49-F238E27FC236}">
                <a16:creationId xmlns:a16="http://schemas.microsoft.com/office/drawing/2014/main" xmlns="" id="{95BC5783-5C82-4DB9-8035-5AE0BE52C1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11" y="2114716"/>
            <a:ext cx="3846951" cy="21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twa o Anglię – Wikipedia, wolna encyklopedia">
            <a:extLst>
              <a:ext uri="{FF2B5EF4-FFF2-40B4-BE49-F238E27FC236}">
                <a16:creationId xmlns:a16="http://schemas.microsoft.com/office/drawing/2014/main" xmlns="" id="{7D6C430A-229A-4033-86B4-30296575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3" y="3346678"/>
            <a:ext cx="2910066" cy="2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itwa o Anglię – Wikipedia, wolna encyklopedia">
            <a:extLst>
              <a:ext uri="{FF2B5EF4-FFF2-40B4-BE49-F238E27FC236}">
                <a16:creationId xmlns:a16="http://schemas.microsoft.com/office/drawing/2014/main" xmlns="" id="{38B47C22-EF25-48A9-B135-A7331440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90" y="3323642"/>
            <a:ext cx="3439533" cy="24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6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0B326A-C054-4820-AFCA-FCB009ABC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65DFC7-1B2A-4A32-9C43-C48EA6FF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53B328C-A402-44DE-AABB-9BFBB6617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511104-5BA2-4F88-ABA8-7EB626D2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2300" dirty="0" err="1"/>
              <a:t>Zawsze</a:t>
            </a:r>
            <a:r>
              <a:rPr lang="en-US" sz="2300" dirty="0"/>
              <a:t> </a:t>
            </a:r>
            <a:r>
              <a:rPr lang="en-US" sz="2300" dirty="0" err="1"/>
              <a:t>kiedy</a:t>
            </a:r>
            <a:r>
              <a:rPr lang="en-US" sz="2300" dirty="0"/>
              <a:t> </a:t>
            </a:r>
            <a:r>
              <a:rPr lang="en-US" sz="2300" dirty="0" err="1"/>
              <a:t>brzmiał</a:t>
            </a:r>
            <a:r>
              <a:rPr lang="en-US" sz="2300" dirty="0"/>
              <a:t> alarm</a:t>
            </a:r>
            <a:r>
              <a:rPr lang="pl-PL" sz="2300" dirty="0"/>
              <a:t> piloci dywizjonu</a:t>
            </a:r>
            <a:r>
              <a:rPr lang="en-US" sz="2300" dirty="0"/>
              <a:t> </a:t>
            </a:r>
            <a:r>
              <a:rPr lang="en-US" sz="2300" dirty="0" err="1"/>
              <a:t>porzucali</a:t>
            </a:r>
            <a:r>
              <a:rPr lang="en-US" sz="2300" dirty="0"/>
              <a:t> </a:t>
            </a:r>
            <a:r>
              <a:rPr lang="pl-PL" sz="2300" dirty="0"/>
              <a:t>to, </a:t>
            </a:r>
            <a:r>
              <a:rPr lang="en-US" sz="2300" dirty="0"/>
              <a:t>co </a:t>
            </a:r>
            <a:r>
              <a:rPr lang="en-US" sz="2300" dirty="0" err="1"/>
              <a:t>robili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biegli</a:t>
            </a:r>
            <a:r>
              <a:rPr lang="en-US" sz="2300" dirty="0"/>
              <a:t> do </a:t>
            </a:r>
            <a:r>
              <a:rPr lang="en-US" sz="2300" dirty="0" err="1"/>
              <a:t>samolotów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bitwę</a:t>
            </a:r>
            <a:endParaRPr lang="en-US" sz="23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8AB872E-6C1A-4C0B-A53E-C32072839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10F639-6B0E-4BF7-82EC-9CDBD34C2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15CCB3E-2561-4C96-BE5B-19662F585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Bitwa o Anglię - polscy piloci ratują Wielką Brytanię - bitwy II wojny  światowej">
            <a:extLst>
              <a:ext uri="{FF2B5EF4-FFF2-40B4-BE49-F238E27FC236}">
                <a16:creationId xmlns:a16="http://schemas.microsoft.com/office/drawing/2014/main" xmlns="" id="{EED1C996-D38B-4A3E-81B6-E93F15C34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r="-2" b="8647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2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30B326A-C054-4820-AFCA-FCB009ABC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265DFC7-1B2A-4A32-9C43-C48EA6FF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53B328C-A402-44DE-AABB-9BFBB6617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5176B5-8EB2-4307-8640-2ABEE90C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Latali w różnych szykach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8AB872E-6C1A-4C0B-A53E-C32072839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B910F639-6B0E-4BF7-82EC-9CDBD34C2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15CCB3E-2561-4C96-BE5B-19662F585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Powstanie kopia samolotu z Dywizjonu 303">
            <a:extLst>
              <a:ext uri="{FF2B5EF4-FFF2-40B4-BE49-F238E27FC236}">
                <a16:creationId xmlns:a16="http://schemas.microsoft.com/office/drawing/2014/main" xmlns="" id="{5517B4CA-D5BA-4B04-9691-368DA4C07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850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30B326A-C054-4820-AFCA-FCB009ABC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265DFC7-1B2A-4A32-9C43-C48EA6FF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53B328C-A402-44DE-AABB-9BFBB6617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EEDE58-58C5-477A-B425-4D50B222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700" dirty="0" err="1"/>
              <a:t>Czasem</a:t>
            </a:r>
            <a:r>
              <a:rPr lang="en-US" sz="1700" dirty="0"/>
              <a:t> </a:t>
            </a:r>
            <a:r>
              <a:rPr lang="en-US" sz="1700" dirty="0" err="1"/>
              <a:t>rozdzielali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walczyli</a:t>
            </a:r>
            <a:r>
              <a:rPr lang="en-US" sz="1700" dirty="0"/>
              <a:t> </a:t>
            </a:r>
            <a:r>
              <a:rPr lang="en-US" sz="1700" dirty="0" err="1"/>
              <a:t>pojedynczo</a:t>
            </a:r>
            <a:r>
              <a:rPr lang="en-US" sz="1700" dirty="0"/>
              <a:t> </a:t>
            </a:r>
            <a:r>
              <a:rPr lang="en-US" sz="1700" dirty="0" err="1"/>
              <a:t>wbrew</a:t>
            </a:r>
            <a:r>
              <a:rPr lang="en-US" sz="1700" dirty="0"/>
              <a:t> </a:t>
            </a:r>
            <a:r>
              <a:rPr lang="en-US" sz="1700" dirty="0" err="1"/>
              <a:t>rozkazom</a:t>
            </a:r>
            <a:r>
              <a:rPr lang="en-US" sz="1700" dirty="0"/>
              <a:t> </a:t>
            </a:r>
            <a:r>
              <a:rPr lang="en-US" sz="1700" dirty="0" err="1"/>
              <a:t>dow</a:t>
            </a:r>
            <a:r>
              <a:rPr lang="pl-PL" sz="1700" dirty="0"/>
              <a:t>ó</a:t>
            </a:r>
            <a:r>
              <a:rPr lang="en-US" sz="1700" dirty="0"/>
              <a:t>d</a:t>
            </a:r>
            <a:r>
              <a:rPr lang="pl-PL" sz="1700" dirty="0"/>
              <a:t>z</a:t>
            </a:r>
            <a:r>
              <a:rPr lang="en-US" sz="1700" dirty="0" err="1"/>
              <a:t>twa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8AB872E-6C1A-4C0B-A53E-C32072839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B910F639-6B0E-4BF7-82EC-9CDBD34C2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15CCB3E-2561-4C96-BE5B-19662F585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Słynnym Dywizjonem 303… dowodził Kanadyjczyk. Jak do tego doszło? |  CiekawostkiHistoryczne.pl">
            <a:extLst>
              <a:ext uri="{FF2B5EF4-FFF2-40B4-BE49-F238E27FC236}">
                <a16:creationId xmlns:a16="http://schemas.microsoft.com/office/drawing/2014/main" xmlns="" id="{8E61F610-6A0E-477E-961B-D102D3004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-2" b="-2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3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D837C2-0FC8-4FFA-BD8F-8719C22B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0070C0"/>
                </a:solidFill>
                <a:effectLst/>
                <a:latin typeface="Oswald"/>
              </a:rPr>
              <a:t>Trudne początki polskich pilotów walczących w bitwie o Anglię.</a:t>
            </a:r>
            <a:r>
              <a:rPr lang="pl-PL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swald"/>
              </a:rPr>
              <a:t/>
            </a:r>
            <a:br>
              <a:rPr lang="pl-PL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Oswald"/>
              </a:rPr>
            </a:br>
            <a:endParaRPr lang="pl-P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2C0DADA-54F5-4145-BACC-2FA8E617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effectLst/>
                <a:latin typeface="Roboto"/>
              </a:rPr>
              <a:t>W „Bitwie o Anglię” Guya Hamiltona – superprodukcji oddającej hołd lotnikom, którzy obronili Wielką Brytanię w 1940 roku, jest jedna scena poświęcona Polakom. Pokazuje ona jak brytyjski dowódca nie może zapanować nad polskimi pilotami, którzy widząc niemieckie bombowce, ignorują jego rozkazy i rzucają się do walki. Mniej więcej tak wyglądał bojowy debiut Dywizjonu 303.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92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96F130-1CBC-4A93-B35E-0385E361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Pierwsze zwycięstwo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320180-CC52-4B29-B576-501968974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5643934" cy="344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0" dirty="0">
                <a:effectLst/>
                <a:latin typeface="arial" panose="020B0604020202020204" pitchFamily="34" charset="0"/>
              </a:rPr>
              <a:t>Pierwsze</a:t>
            </a:r>
            <a:r>
              <a:rPr lang="pl-PL" b="0" i="0" dirty="0">
                <a:effectLst/>
                <a:latin typeface="arial" panose="020B0604020202020204" pitchFamily="34" charset="0"/>
              </a:rPr>
              <a:t> zwycięstwo </a:t>
            </a:r>
            <a:r>
              <a:rPr lang="pl-PL" b="1" i="0" dirty="0">
                <a:effectLst/>
                <a:latin typeface="arial" panose="020B0604020202020204" pitchFamily="34" charset="0"/>
              </a:rPr>
              <a:t>Dywizjonu 303</a:t>
            </a:r>
            <a:r>
              <a:rPr lang="pl-PL" b="0" i="0" dirty="0">
                <a:effectLst/>
                <a:latin typeface="arial" panose="020B0604020202020204" pitchFamily="34" charset="0"/>
              </a:rPr>
              <a:t> miało miejsce 30 sierpnia 1940, jeszcze przed oficjalnym uzyskaniem gotowości bojowej. Podczas </a:t>
            </a:r>
            <a:r>
              <a:rPr lang="pl-PL" b="1" i="0" dirty="0">
                <a:effectLst/>
                <a:latin typeface="arial" panose="020B0604020202020204" pitchFamily="34" charset="0"/>
              </a:rPr>
              <a:t>lotu</a:t>
            </a:r>
            <a:r>
              <a:rPr lang="pl-PL" b="0" i="0" dirty="0">
                <a:effectLst/>
                <a:latin typeface="arial" panose="020B0604020202020204" pitchFamily="34" charset="0"/>
              </a:rPr>
              <a:t> treningowego </a:t>
            </a:r>
            <a:r>
              <a:rPr lang="pl-PL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Ludwik Paszkiewicz </a:t>
            </a:r>
            <a:r>
              <a:rPr lang="pl-PL" b="0" i="0" dirty="0">
                <a:effectLst/>
                <a:latin typeface="arial" panose="020B0604020202020204" pitchFamily="34" charset="0"/>
              </a:rPr>
              <a:t>odłączył się i zestrzelił myśliwiec Messerschmitt Bf 110 (którego zidentyfikował jako „dwustatecznikowy, prawdopodobnie Dornier”).</a:t>
            </a:r>
            <a:endParaRPr lang="pl-PL" dirty="0"/>
          </a:p>
        </p:txBody>
      </p:sp>
      <p:pic>
        <p:nvPicPr>
          <p:cNvPr id="1030" name="Picture 6" descr="Battle of Britain London Monument - F/O L W Paszkiewicz">
            <a:extLst>
              <a:ext uri="{FF2B5EF4-FFF2-40B4-BE49-F238E27FC236}">
                <a16:creationId xmlns:a16="http://schemas.microsoft.com/office/drawing/2014/main" xmlns="" id="{C89ADBF6-F371-4ADA-BCE9-23145913B5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58" y="1910211"/>
            <a:ext cx="2375639" cy="35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1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86E1F7-6724-4AE1-9685-F1574DBB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pl-PL" dirty="0"/>
              <a:t>Bazy lotnicze dywizjonu 303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C40F45AC-AAFD-4BA2-BC37-78A16B23B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63166"/>
              </p:ext>
            </p:extLst>
          </p:nvPr>
        </p:nvGraphicFramePr>
        <p:xfrm>
          <a:off x="1778467" y="1921079"/>
          <a:ext cx="8442708" cy="3544695"/>
        </p:xfrm>
        <a:graphic>
          <a:graphicData uri="http://schemas.openxmlformats.org/drawingml/2006/table">
            <a:tbl>
              <a:tblPr firstRow="1" bandRow="1"/>
              <a:tblGrid>
                <a:gridCol w="2476790">
                  <a:extLst>
                    <a:ext uri="{9D8B030D-6E8A-4147-A177-3AD203B41FA5}">
                      <a16:colId xmlns:a16="http://schemas.microsoft.com/office/drawing/2014/main" xmlns="" val="4278752238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xmlns="" val="475326089"/>
                    </a:ext>
                  </a:extLst>
                </a:gridCol>
                <a:gridCol w="281702">
                  <a:extLst>
                    <a:ext uri="{9D8B030D-6E8A-4147-A177-3AD203B41FA5}">
                      <a16:colId xmlns:a16="http://schemas.microsoft.com/office/drawing/2014/main" xmlns="" val="1677002513"/>
                    </a:ext>
                  </a:extLst>
                </a:gridCol>
                <a:gridCol w="2203498">
                  <a:extLst>
                    <a:ext uri="{9D8B030D-6E8A-4147-A177-3AD203B41FA5}">
                      <a16:colId xmlns:a16="http://schemas.microsoft.com/office/drawing/2014/main" xmlns="" val="3744289638"/>
                    </a:ext>
                  </a:extLst>
                </a:gridCol>
                <a:gridCol w="1598497">
                  <a:extLst>
                    <a:ext uri="{9D8B030D-6E8A-4147-A177-3AD203B41FA5}">
                      <a16:colId xmlns:a16="http://schemas.microsoft.com/office/drawing/2014/main" xmlns="" val="1992743627"/>
                    </a:ext>
                  </a:extLst>
                </a:gridCol>
              </a:tblGrid>
              <a:tr h="236313">
                <a:tc>
                  <a:txBody>
                    <a:bodyPr/>
                    <a:lstStyle/>
                    <a:p>
                      <a:pPr algn="ctr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</a:rPr>
                        <a:t>Baza lotnicza</a:t>
                      </a:r>
                      <a:endParaRPr lang="pl-PL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</a:rPr>
                        <a:t>Użytkowana od</a:t>
                      </a:r>
                      <a:endParaRPr lang="pl-PL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rowSpan="15">
                  <a:txBody>
                    <a:bodyPr/>
                    <a:lstStyle/>
                    <a:p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</a:rPr>
                        <a:t>Baza lotnicza</a:t>
                      </a:r>
                      <a:endParaRPr lang="pl-PL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</a:rPr>
                        <a:t>Użytkowana od</a:t>
                      </a:r>
                      <a:endParaRPr lang="pl-PL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694002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" tooltip="RAF Northolt (strona nie istnieje)"/>
                        </a:rPr>
                        <a:t>RAF Northolt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3" tooltip="en:RAF Northolt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 sierpnia 1940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Northolt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 czerwca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215400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4" tooltip="RAF Leconfield (strona nie istnieje)"/>
                        </a:rPr>
                        <a:t>RAF Leconfield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5" tooltip="en:RAF Leconfield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11 października 1940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6" tooltip="RAF Ballyhalbert (strona nie istnieje)"/>
                        </a:rPr>
                        <a:t>RAF Ballyhalbert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7" tooltip="en:RAF Ballyhalbert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12 listopada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090468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Northolt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3 stycznia 1941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Lotnisko </a:t>
                      </a:r>
                      <a:r>
                        <a:rPr lang="pl-PL" sz="900" u="none" strike="noStrike">
                          <a:solidFill>
                            <a:srgbClr val="0B0080"/>
                          </a:solidFill>
                          <a:effectLst/>
                          <a:hlinkClick r:id="rId8" tooltip="Horne"/>
                        </a:rPr>
                        <a:t>Horne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30 kwietnia 1944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839081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0B0080"/>
                          </a:solidFill>
                          <a:effectLst/>
                          <a:hlinkClick r:id="rId9" tooltip="Port lotniczy Liverpool-John Lennon"/>
                        </a:rPr>
                        <a:t>RAF Speke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17 lipca 1941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10" tooltip="RAF Westhampnett (strona nie istnieje)"/>
                        </a:rPr>
                        <a:t>RAF Westhampnett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11" tooltip="en:RAF Westhampnett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19 czerwca 1944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8441763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Northolt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7 października 1941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12" tooltip="RAF Merston (strona nie istnieje)"/>
                        </a:rPr>
                        <a:t>RAF Merston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13" tooltip="en:RAF Merston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27 czerwca 1944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313020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14" tooltip="RAF Kirton in Lindsey (strona nie istnieje)"/>
                        </a:rPr>
                        <a:t>RAF Kirton in Lindsey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15" tooltip="en:RAF Kirton in Lindsey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15 czerwca 1942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Westhampnett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9 sierpnia 1944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09489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16" tooltip="RAF Redhill (strona nie istnieje)"/>
                        </a:rPr>
                        <a:t>RAF Redhill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17" tooltip="en:RAF Redhill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16 sierpnia 1942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18" tooltip="RAF Coltishall (strona nie istnieje)"/>
                        </a:rPr>
                        <a:t>RAF Coltishall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19" tooltip="en:RAF Coltishall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25 sierpnia 1944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88379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Kirton in Lindsey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20 sierpnia 1942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0" tooltip="RAF Andrews Field (strona nie istnieje)"/>
                        </a:rPr>
                        <a:t>RAF Andrews Field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21" tooltip="en:RAF Andrews Field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4 kwietnia 1945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419286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Northolt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 lutego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Coltishall.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16 maja 1945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053925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2" tooltip="RAF Heston (strona nie istnieje)"/>
                        </a:rPr>
                        <a:t>RAF Heston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23" tooltip="en:RAF Heston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5 lutego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Andrews Field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9 sierpnia 1945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677349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4" tooltip="RAF Debden (strona nie istnieje)"/>
                        </a:rPr>
                        <a:t>RAF Debden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25" tooltip="en:RAF Debden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3 marca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0B0080"/>
                          </a:solidFill>
                          <a:effectLst/>
                          <a:hlinkClick r:id="rId26" tooltip="Port lotniczy Edynburg"/>
                        </a:rPr>
                        <a:t>RAF Turnhouse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28 listopada 1945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394865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Heston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12 marca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7" tooltip="RAF Wick (strona nie istnieje)"/>
                        </a:rPr>
                        <a:t>RAF Wick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28" tooltip="en:RAF Wick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4 stycznia 1946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566036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29" tooltip="RAF Martlesham Heath (strona nie istnieje)"/>
                        </a:rPr>
                        <a:t>RAF Martlesham Heath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30" tooltip="en:RAF Martlesham Heath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26 marca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31" tooltip="RAF Charterhall (strona nie istnieje)"/>
                        </a:rPr>
                        <a:t>RAF Charterhall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32" tooltip="en:RAF Charterhall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3 marca 1946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3853409"/>
                  </a:ext>
                </a:extLst>
              </a:tr>
              <a:tr h="236313"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RAF Heston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</a:rPr>
                        <a:t>8 kwietnia 1943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u="none" strike="noStrike">
                          <a:solidFill>
                            <a:srgbClr val="A55858"/>
                          </a:solidFill>
                          <a:effectLst/>
                          <a:hlinkClick r:id="rId33" tooltip="RAF Hethel (strona nie istnieje)"/>
                        </a:rPr>
                        <a:t>RAF Hethel</a:t>
                      </a:r>
                      <a:r>
                        <a:rPr lang="pl-PL" sz="900" i="0" u="none" strike="noStrike">
                          <a:solidFill>
                            <a:srgbClr val="663366"/>
                          </a:solidFill>
                          <a:effectLst/>
                          <a:hlinkClick r:id="rId34" tooltip="en:RAF Hethel"/>
                        </a:rPr>
                        <a:t>(ang.)</a:t>
                      </a:r>
                      <a:endParaRPr lang="pl-PL" sz="900">
                        <a:effectLst/>
                      </a:endParaRP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</a:rPr>
                        <a:t>23 marca 1946</a:t>
                      </a:r>
                    </a:p>
                  </a:txBody>
                  <a:tcPr marL="29419" marR="29419" marT="14709" marB="147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35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3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520220-DB35-4AAF-93A7-39ED68B7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pl-PL" sz="2200" dirty="0"/>
              <a:t>W załodze dywizjonu 303 byli też mechanicy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3231D4-152D-4C86-BDC3-EC27CA63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945" y="2295650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Pilnowali, żeby samoloty były zawsze w stanie gotowym do użytkowania. Kiedy brzmiał alarm, brali blokady i pomagali pilotom wejść do samolotów 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F6ECD7E6-4E68-4AA6-864A-6828B6EC1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5015161F-D342-4A16-AA7A-F3ECC1284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699EC793-B1FE-496C-A671-5F36632641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Mechanicy 303 Dywizjonu | Wwii aircraft, Supermarine spitfire, British  aircraft">
            <a:extLst>
              <a:ext uri="{FF2B5EF4-FFF2-40B4-BE49-F238E27FC236}">
                <a16:creationId xmlns:a16="http://schemas.microsoft.com/office/drawing/2014/main" xmlns="" id="{4649E01F-1F43-475C-814E-977227D4E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3684" b="-1"/>
          <a:stretch/>
        </p:blipFill>
        <p:spPr bwMode="auto">
          <a:xfrm>
            <a:off x="5857458" y="921972"/>
            <a:ext cx="5297136" cy="42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E585B39-3F91-4716-B99B-F2F8519F4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4B1AA877-09FE-4988-B95D-729E4F2BC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66034D98-8665-421D-8716-7748C50B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970E81-2E17-488C-9E24-53F9E9A9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725" y="518435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pl-PL" sz="3600" dirty="0"/>
              <a:t>Maskotki</a:t>
            </a:r>
            <a:r>
              <a:rPr lang="en-US" sz="3600" dirty="0"/>
              <a:t> </a:t>
            </a:r>
            <a:r>
              <a:rPr lang="en-US" sz="3600" dirty="0" err="1"/>
              <a:t>dywizjon</a:t>
            </a:r>
            <a:r>
              <a:rPr lang="pl-PL" sz="3600" dirty="0"/>
              <a:t>u</a:t>
            </a:r>
            <a:r>
              <a:rPr lang="en-US" sz="3600" dirty="0"/>
              <a:t> 303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5DA6182-245F-4B00-8E11-BD10A125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165" y="4957734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600" cap="all" dirty="0" err="1"/>
              <a:t>dwa</a:t>
            </a:r>
            <a:r>
              <a:rPr lang="en-US" sz="1600" cap="all" dirty="0"/>
              <a:t> </a:t>
            </a:r>
            <a:r>
              <a:rPr lang="en-US" sz="1600" cap="all" dirty="0" err="1"/>
              <a:t>psy</a:t>
            </a:r>
            <a:r>
              <a:rPr lang="en-US" sz="1600" cap="all" dirty="0"/>
              <a:t> </a:t>
            </a:r>
          </a:p>
        </p:txBody>
      </p:sp>
      <p:pic>
        <p:nvPicPr>
          <p:cNvPr id="4100" name="Picture 4" descr="303 Dywizjon Myśliwski - pies maskotka Dywizjonu na samolocie myśliwskim. -  Rocznica powstania Dywizjonu 303 - 2/10 - Foto | Wwii airplane, Fighter  pilot, Wwii">
            <a:extLst>
              <a:ext uri="{FF2B5EF4-FFF2-40B4-BE49-F238E27FC236}">
                <a16:creationId xmlns:a16="http://schemas.microsoft.com/office/drawing/2014/main" xmlns="" id="{E45DEAE0-C15E-42BB-8F85-8707B764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312" y="1507521"/>
            <a:ext cx="4242437" cy="31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rosław Ferić – Wikipedia, wolna encyklopedia">
            <a:extLst>
              <a:ext uri="{FF2B5EF4-FFF2-40B4-BE49-F238E27FC236}">
                <a16:creationId xmlns:a16="http://schemas.microsoft.com/office/drawing/2014/main" xmlns="" id="{B70964E4-8C0B-4C34-88C9-4C27CFE5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9118" y="1507521"/>
            <a:ext cx="4631204" cy="31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6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4F891EB-ED45-44C3-95D6-FFB2EC07F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A385B8-7C85-4CE0-AE3A-00EB627B3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3C6C55-982A-424D-9096-1AA513BB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23" y="804519"/>
            <a:ext cx="3160501" cy="4431360"/>
          </a:xfrm>
        </p:spPr>
        <p:txBody>
          <a:bodyPr anchor="ctr">
            <a:normAutofit/>
          </a:bodyPr>
          <a:lstStyle/>
          <a:p>
            <a:r>
              <a:rPr lang="pl-PL" dirty="0"/>
              <a:t>Główne operacje dywizjonu 303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9AF263B-E208-40DF-A182-5193478DC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45156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0F5222-9ECB-4D33-913F-F89ECC7C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Bitwa o Anglię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ofensywa myśliwska nad Francją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obrona ujścia rzeki </a:t>
            </a:r>
            <a:r>
              <a:rPr lang="pl-PL" sz="1900" b="0" i="0" u="none" strike="noStrike" dirty="0" err="1">
                <a:effectLst/>
                <a:latin typeface="Arial" panose="020B0604020202020204" pitchFamily="34" charset="0"/>
              </a:rPr>
              <a:t>Mersey</a:t>
            </a:r>
            <a:endParaRPr lang="pl-PL" sz="19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Rajd na Dieppe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osłona konwojów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Alianckie naloty na Niemcy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„</a:t>
            </a:r>
            <a:r>
              <a:rPr lang="pl-PL" sz="1900" b="0" i="0" u="none" strike="noStrike" dirty="0" err="1">
                <a:effectLst/>
                <a:latin typeface="Arial" panose="020B0604020202020204" pitchFamily="34" charset="0"/>
              </a:rPr>
              <a:t>Overlord</a:t>
            </a: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”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„Big Ben” (zwalczanie V1)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  <a:latin typeface="Arial" panose="020B0604020202020204" pitchFamily="34" charset="0"/>
              </a:rPr>
              <a:t>udział w inwazji na Niemcy</a:t>
            </a:r>
          </a:p>
          <a:p>
            <a:pPr>
              <a:lnSpc>
                <a:spcPct val="110000"/>
              </a:lnSpc>
            </a:pPr>
            <a:endParaRPr lang="pl-PL" sz="1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57D95A-0A72-41F9-844C-544C199B45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9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B18A5A-E827-4492-9231-2500A095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Okoliczności powstania Dywizjonu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BEDC5D-537A-4099-8C12-C0DBACFD3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4768911" cy="3448595"/>
          </a:xfrm>
        </p:spPr>
        <p:txBody>
          <a:bodyPr/>
          <a:lstStyle/>
          <a:p>
            <a:r>
              <a:rPr lang="pl-PL" dirty="0"/>
              <a:t>Po napaści hitlerowskich Niemiec </a:t>
            </a:r>
            <a:br>
              <a:rPr lang="pl-PL" dirty="0"/>
            </a:br>
            <a:r>
              <a:rPr lang="pl-PL" dirty="0"/>
              <a:t>i Z.S.R.R. na Polskę i klęsce w 1939 r. wielu polskich żołnierzy nie pogodziło się z tym i chciało walczyć dalej.</a:t>
            </a:r>
          </a:p>
          <a:p>
            <a:r>
              <a:rPr lang="pl-PL" dirty="0"/>
              <a:t>Polscy lotnicy dotarli do Anglii, by nadal walczyć z wrogiem. </a:t>
            </a:r>
          </a:p>
        </p:txBody>
      </p:sp>
      <p:pic>
        <p:nvPicPr>
          <p:cNvPr id="3074" name="Picture 2" descr="Atak Rosji na Polskę 17 wrzesień 1939r. - Niezłomny Patriota - Polski  portal patriotyczny">
            <a:extLst>
              <a:ext uri="{FF2B5EF4-FFF2-40B4-BE49-F238E27FC236}">
                <a16:creationId xmlns:a16="http://schemas.microsoft.com/office/drawing/2014/main" xmlns="" id="{2893F721-B33A-4AA3-8B2B-BCA50E9C9F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5" y="2017713"/>
            <a:ext cx="3421533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F77BFE-38CB-4172-9274-E137FE9C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wojnie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2DF28E-9F49-42FD-8EC2-8ECFB589B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0565"/>
            <a:ext cx="9291215" cy="3450613"/>
          </a:xfrm>
        </p:spPr>
        <p:txBody>
          <a:bodyPr>
            <a:normAutofit/>
          </a:bodyPr>
          <a:lstStyle/>
          <a:p>
            <a:r>
              <a:rPr lang="pl-PL" sz="2400" b="0" i="0" dirty="0">
                <a:effectLst/>
                <a:latin typeface="muli"/>
              </a:rPr>
              <a:t>Witold Urbanowicz nie myślał o powrocie do Polski, gdzie władzę przejęli komuniści – zdecydował się pozostać w USA. Wiedział, oczywiście, że nie będzie łatwo. Przestał być asem myśliwskim i stał się jednym z wielu bezrobotnych imigrantów, bo po powrocie do kraju setek tysięcy zdemobilizowanych żołnierzy o pracę za oceanem było bardzo trudno.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5613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0F86D-12DE-4773-B200-ADF3F4EA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Dywizjon 303  pobił różne rekordy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AA7649-26BA-415A-8CB7-D19A357B6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2982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Mimo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że wszedł do akcji stosunkowo późno, Dywizjon 303 zgłosił najwięcej zestrzeleń samolotów niemieckich podczas bitwy o Anglię - 126, zaliczonych oficjalnie podczas wojny, co stawiało go na </a:t>
            </a:r>
            <a:r>
              <a:rPr lang="pl-P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pierwszym miejscu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wśród dywizjonów myśliwskich biorących udział w bitwie.</a:t>
            </a:r>
            <a:endParaRPr lang="pl-PL" sz="2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C2A9B09-5BE3-4F8C-9DDC-E90702EF30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1" i="1" dirty="0">
                <a:solidFill>
                  <a:srgbClr val="FFFFFF"/>
                </a:solidFill>
                <a:effectLst/>
                <a:latin typeface="muli"/>
              </a:rPr>
              <a:t>Nigdy tak wielu nie zawdzięczało tak wiele tak nielicznym. </a:t>
            </a:r>
            <a:endParaRPr lang="pl-PL" b="1" i="1" dirty="0">
              <a:solidFill>
                <a:srgbClr val="FFFFFF"/>
              </a:solidFill>
              <a:latin typeface="muli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FFFF"/>
                </a:solidFill>
                <a:latin typeface="muli"/>
              </a:rPr>
              <a:t>            [Winston Churchill]</a:t>
            </a:r>
            <a:endParaRPr lang="pl-PL" b="1" dirty="0">
              <a:solidFill>
                <a:srgbClr val="FFFFFF"/>
              </a:solidFill>
              <a:effectLst/>
              <a:latin typeface="muli"/>
            </a:endParaRPr>
          </a:p>
          <a:p>
            <a:endParaRPr lang="pl-PL" dirty="0"/>
          </a:p>
        </p:txBody>
      </p:sp>
      <p:pic>
        <p:nvPicPr>
          <p:cNvPr id="11268" name="Picture 4" descr="Winston Churchill: nietuzinkowy i kontrowersyjny - Historia -  polskieradio.pl">
            <a:extLst>
              <a:ext uri="{FF2B5EF4-FFF2-40B4-BE49-F238E27FC236}">
                <a16:creationId xmlns:a16="http://schemas.microsoft.com/office/drawing/2014/main" xmlns="" id="{93F00DC7-8752-4AB7-A0F6-9B58DCAE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18" y="3260258"/>
            <a:ext cx="3157536" cy="17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0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09C718-DAA3-4782-82DD-4E4D8EDA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4" y="408984"/>
            <a:ext cx="9293577" cy="1059305"/>
          </a:xfrm>
        </p:spPr>
        <p:txBody>
          <a:bodyPr/>
          <a:lstStyle/>
          <a:p>
            <a:r>
              <a:rPr lang="pl-PL" dirty="0"/>
              <a:t>Sława dywizjonu 303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B8CB9D5-1A7B-4C30-B7CC-76DB4A8D6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45" y="1708240"/>
            <a:ext cx="3393199" cy="3441520"/>
          </a:xfrm>
        </p:spPr>
        <p:txBody>
          <a:bodyPr/>
          <a:lstStyle/>
          <a:p>
            <a:r>
              <a:rPr lang="pl-PL" dirty="0"/>
              <a:t>Dywizjon 303 cieszy się wielką sławą. Powstają o nim książki, gry, filmy, piosenki.</a:t>
            </a:r>
          </a:p>
          <a:p>
            <a:endParaRPr lang="pl-PL" dirty="0"/>
          </a:p>
        </p:txBody>
      </p:sp>
      <p:pic>
        <p:nvPicPr>
          <p:cNvPr id="10242" name="Picture 2" descr="media.merlin.pl/media/original/000/005/588/56bb...">
            <a:extLst>
              <a:ext uri="{FF2B5EF4-FFF2-40B4-BE49-F238E27FC236}">
                <a16:creationId xmlns:a16="http://schemas.microsoft.com/office/drawing/2014/main" xmlns="" id="{FBE70C9B-E0B7-4F73-B147-3C638335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95" y="1846021"/>
            <a:ext cx="2746138" cy="39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303 Squadron: Battle of Britain - polska gra o Dywizjonie 303 zaliczy  poślizg - Gram.pl">
            <a:extLst>
              <a:ext uri="{FF2B5EF4-FFF2-40B4-BE49-F238E27FC236}">
                <a16:creationId xmlns:a16="http://schemas.microsoft.com/office/drawing/2014/main" xmlns="" id="{DB96ADDA-2093-4FC8-8C47-8144B408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8" y="718944"/>
            <a:ext cx="3334249" cy="18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ywizjon 303 - Alexander gry planszowe i zabawki edukacyjne">
            <a:extLst>
              <a:ext uri="{FF2B5EF4-FFF2-40B4-BE49-F238E27FC236}">
                <a16:creationId xmlns:a16="http://schemas.microsoft.com/office/drawing/2014/main" xmlns="" id="{5DD28A51-4D5C-45F1-B76C-BF14E691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" y="3275045"/>
            <a:ext cx="2404842" cy="24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ywizjon 303. Historia prawdziwa&quot; od dziś w kinach - wiadomosci.com">
            <a:extLst>
              <a:ext uri="{FF2B5EF4-FFF2-40B4-BE49-F238E27FC236}">
                <a16:creationId xmlns:a16="http://schemas.microsoft.com/office/drawing/2014/main" xmlns="" id="{4CF4F1CF-D605-4B34-9AD7-FE804322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51" y="2822387"/>
            <a:ext cx="3553575" cy="21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9E4D8F9-FC03-44A2-A70E-89D0DA27409F}"/>
              </a:ext>
            </a:extLst>
          </p:cNvPr>
          <p:cNvSpPr txBox="1"/>
          <p:nvPr/>
        </p:nvSpPr>
        <p:spPr>
          <a:xfrm>
            <a:off x="7162403" y="5183397"/>
            <a:ext cx="433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6"/>
              </a:rPr>
              <a:t>https://www.youtube.com/watch?v=d1RxJKYoxs4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180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9F5F86-AAD5-4D77-BEFA-5E08D1CC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Prezentację wykonał: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0F098C-373B-4F99-9F1B-E5BD850F49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Jan Kiełb Sp77 4a</a:t>
            </a:r>
          </a:p>
        </p:txBody>
      </p:sp>
    </p:spTree>
    <p:extLst>
      <p:ext uri="{BB962C8B-B14F-4D97-AF65-F5344CB8AC3E}">
        <p14:creationId xmlns:p14="http://schemas.microsoft.com/office/powerpoint/2010/main" val="337878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ywizjon 303 – Wikipedia, wolna encyklopedia">
            <a:extLst>
              <a:ext uri="{FF2B5EF4-FFF2-40B4-BE49-F238E27FC236}">
                <a16:creationId xmlns:a16="http://schemas.microsoft.com/office/drawing/2014/main" xmlns="" id="{902843F1-5B95-4496-A7AF-FDA9AFA6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808057"/>
            <a:ext cx="3122143" cy="21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DYWIZJON 303 - Aktualne wydarzenia z kraju i zagranicy - Wyborcza.pl">
            <a:extLst>
              <a:ext uri="{FF2B5EF4-FFF2-40B4-BE49-F238E27FC236}">
                <a16:creationId xmlns:a16="http://schemas.microsoft.com/office/drawing/2014/main" xmlns="" id="{2710FB2B-6EEE-47EF-B320-4C4DB83E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802479"/>
            <a:ext cx="3252903" cy="2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Byłem dowódcą Dywizjonu 303. Poruszająca relacja polskiego pilota - WP  Książki">
            <a:extLst>
              <a:ext uri="{FF2B5EF4-FFF2-40B4-BE49-F238E27FC236}">
                <a16:creationId xmlns:a16="http://schemas.microsoft.com/office/drawing/2014/main" xmlns="" id="{C9F48107-3E66-4F70-B298-466EC5BF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3908779"/>
            <a:ext cx="3104943" cy="21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Rozmowa z Jerzym Główczewskim, pilotem dywizjonu 308 | Życie na skrzydłach  - Polityka.pl">
            <a:extLst>
              <a:ext uri="{FF2B5EF4-FFF2-40B4-BE49-F238E27FC236}">
                <a16:creationId xmlns:a16="http://schemas.microsoft.com/office/drawing/2014/main" xmlns="" id="{F99DBCD2-5288-4219-A15A-185AB07B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014032"/>
            <a:ext cx="3252903" cy="48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Grafiki z Dywizjonem 303 na polskiej ciężarówce. Brytyjscy policjanci  zachwyceni [ZDJĘCIA] - Polsat News">
            <a:extLst>
              <a:ext uri="{FF2B5EF4-FFF2-40B4-BE49-F238E27FC236}">
                <a16:creationId xmlns:a16="http://schemas.microsoft.com/office/drawing/2014/main" xmlns="" id="{60BE3B53-4474-4037-883B-29FB40FA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073665"/>
            <a:ext cx="3252903" cy="18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F2DC4C-09A9-4F1C-BE16-81F8B56CD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127" y="2045082"/>
            <a:ext cx="4171480" cy="2471104"/>
          </a:xfrm>
        </p:spPr>
        <p:txBody>
          <a:bodyPr>
            <a:normAutofit fontScale="90000"/>
          </a:bodyPr>
          <a:lstStyle/>
          <a:p>
            <a:r>
              <a:rPr lang="pl-PL" sz="4800" dirty="0"/>
              <a:t>Znak dywizjonu 303 </a:t>
            </a:r>
            <a:br>
              <a:rPr lang="pl-PL" sz="4800" dirty="0"/>
            </a:br>
            <a:endParaRPr lang="pl-PL" sz="4800" dirty="0"/>
          </a:p>
        </p:txBody>
      </p:sp>
      <p:pic>
        <p:nvPicPr>
          <p:cNvPr id="2050" name="Picture 2" descr="Dywizjon 303 – Wikipedia, wolna encyklopedia">
            <a:extLst>
              <a:ext uri="{FF2B5EF4-FFF2-40B4-BE49-F238E27FC236}">
                <a16:creationId xmlns:a16="http://schemas.microsoft.com/office/drawing/2014/main" xmlns="" id="{4D391758-4E44-40F5-AA03-B2E13218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801" y="805583"/>
            <a:ext cx="456366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xmlns="" id="{DD08CD2F-F02A-4FD2-A821-E9A82530A560}"/>
              </a:ext>
            </a:extLst>
          </p:cNvPr>
          <p:cNvSpPr/>
          <p:nvPr/>
        </p:nvSpPr>
        <p:spPr>
          <a:xfrm>
            <a:off x="5279998" y="2768905"/>
            <a:ext cx="956345" cy="511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F705E2D-509A-4794-9412-C6EF56B87126}"/>
              </a:ext>
            </a:extLst>
          </p:cNvPr>
          <p:cNvSpPr txBox="1"/>
          <p:nvPr/>
        </p:nvSpPr>
        <p:spPr>
          <a:xfrm>
            <a:off x="1434517" y="4362275"/>
            <a:ext cx="404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Nawiązywał do polskiej historii – Powstania Kościuszkowskiego</a:t>
            </a:r>
          </a:p>
        </p:txBody>
      </p:sp>
    </p:spTree>
    <p:extLst>
      <p:ext uri="{BB962C8B-B14F-4D97-AF65-F5344CB8AC3E}">
        <p14:creationId xmlns:p14="http://schemas.microsoft.com/office/powerpoint/2010/main" val="141371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290F31C6-2E66-43D1-BE93-3B9282034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25DB1DC3-6110-432F-AC60-5131B96E0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A50E5C8A-0E82-4F34-9086-5081984C2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D9EC61-5966-4FDF-A759-1F193007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Dowódcy dywizjonu 303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36AF879C-135A-4AFE-8E2A-467967719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FC31C2CF-B502-4F36-A614-9D0573F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4FE49-A29E-42A6-BE88-EBCB8E8AE7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Witold Urbanowicz (generał) – Wikipedia, wolna encyklopedia">
            <a:extLst>
              <a:ext uri="{FF2B5EF4-FFF2-40B4-BE49-F238E27FC236}">
                <a16:creationId xmlns:a16="http://schemas.microsoft.com/office/drawing/2014/main" xmlns="" id="{845DC45A-EDC9-47D5-80F9-CD7786D422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2" b="2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dzisław Krasnodębski">
            <a:extLst>
              <a:ext uri="{FF2B5EF4-FFF2-40B4-BE49-F238E27FC236}">
                <a16:creationId xmlns:a16="http://schemas.microsoft.com/office/drawing/2014/main" xmlns="" id="{2A625804-788C-47D0-A837-BA5CBF0D1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r="977" b="3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80262C6-2A87-4877-BE21-D5503E772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029" y="2015732"/>
            <a:ext cx="370745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Na </a:t>
            </a:r>
            <a:r>
              <a:rPr lang="en-US" sz="1300" dirty="0" err="1"/>
              <a:t>mocy</a:t>
            </a:r>
            <a:r>
              <a:rPr lang="en-US" sz="1300" dirty="0"/>
              <a:t> </a:t>
            </a:r>
            <a:r>
              <a:rPr lang="en-US" sz="1300" dirty="0" err="1"/>
              <a:t>angielsko-polskiego</a:t>
            </a:r>
            <a:r>
              <a:rPr lang="en-US" sz="1300" dirty="0"/>
              <a:t> </a:t>
            </a:r>
            <a:r>
              <a:rPr lang="en-US" sz="1300" dirty="0" err="1"/>
              <a:t>układu</a:t>
            </a:r>
            <a:r>
              <a:rPr lang="en-US" sz="1300" dirty="0"/>
              <a:t> </a:t>
            </a:r>
            <a:r>
              <a:rPr lang="en-US" sz="1300" dirty="0" err="1"/>
              <a:t>wojskowego</a:t>
            </a:r>
            <a:r>
              <a:rPr lang="en-US" sz="1300" dirty="0"/>
              <a:t> </a:t>
            </a:r>
            <a:r>
              <a:rPr lang="en-US" sz="1300" dirty="0" err="1"/>
              <a:t>każda</a:t>
            </a:r>
            <a:r>
              <a:rPr lang="en-US" sz="1300" dirty="0"/>
              <a:t> </a:t>
            </a:r>
            <a:r>
              <a:rPr lang="en-US" sz="1300" dirty="0" err="1"/>
              <a:t>wyższa</a:t>
            </a:r>
            <a:r>
              <a:rPr lang="en-US" sz="1300" dirty="0"/>
              <a:t> </a:t>
            </a:r>
            <a:r>
              <a:rPr lang="en-US" sz="1300" dirty="0" err="1"/>
              <a:t>funkcja</a:t>
            </a:r>
            <a:r>
              <a:rPr lang="en-US" sz="1300" dirty="0"/>
              <a:t> w </a:t>
            </a:r>
            <a:r>
              <a:rPr lang="en-US" sz="1300" dirty="0" err="1"/>
              <a:t>dywizjonie</a:t>
            </a:r>
            <a:r>
              <a:rPr lang="en-US" sz="1300" dirty="0"/>
              <a:t> </a:t>
            </a:r>
            <a:r>
              <a:rPr lang="en-US" sz="1300" dirty="0" err="1"/>
              <a:t>miała</a:t>
            </a:r>
            <a:r>
              <a:rPr lang="en-US" sz="1300" dirty="0"/>
              <a:t> </a:t>
            </a:r>
            <a:r>
              <a:rPr lang="en-US" sz="1300" dirty="0" err="1"/>
              <a:t>podwójną</a:t>
            </a:r>
            <a:r>
              <a:rPr lang="en-US" sz="1300" dirty="0"/>
              <a:t> </a:t>
            </a:r>
            <a:r>
              <a:rPr lang="en-US" sz="1300" dirty="0" err="1"/>
              <a:t>obsadę</a:t>
            </a:r>
            <a:r>
              <a:rPr lang="en-US" sz="1300" dirty="0"/>
              <a:t>. </a:t>
            </a:r>
            <a:r>
              <a:rPr lang="en-US" sz="1300" dirty="0" err="1"/>
              <a:t>Polskim</a:t>
            </a:r>
            <a:r>
              <a:rPr lang="en-US" sz="1300" dirty="0"/>
              <a:t> </a:t>
            </a:r>
            <a:r>
              <a:rPr lang="en-US" sz="1300" dirty="0" err="1"/>
              <a:t>odpowiednikiem</a:t>
            </a:r>
            <a:r>
              <a:rPr lang="en-US" sz="1300" dirty="0"/>
              <a:t> </a:t>
            </a:r>
            <a:r>
              <a:rPr lang="en-US" sz="1300" dirty="0" err="1"/>
              <a:t>dowódcy</a:t>
            </a:r>
            <a:r>
              <a:rPr lang="en-US" sz="1300" dirty="0"/>
              <a:t> </a:t>
            </a:r>
            <a:r>
              <a:rPr lang="en-US" sz="1300" dirty="0" err="1"/>
              <a:t>dywizjonu</a:t>
            </a:r>
            <a:r>
              <a:rPr lang="en-US" sz="1300" dirty="0"/>
              <a:t> </a:t>
            </a:r>
            <a:r>
              <a:rPr lang="en-US" sz="1300" dirty="0" err="1">
                <a:solidFill>
                  <a:srgbClr val="FFFF00"/>
                </a:solidFill>
              </a:rPr>
              <a:t>Ronalda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Kelleta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/>
              <a:t>był</a:t>
            </a:r>
            <a:r>
              <a:rPr lang="en-US" sz="1300" dirty="0"/>
              <a:t> </a:t>
            </a:r>
            <a:r>
              <a:rPr lang="en-US" sz="1300" dirty="0" err="1"/>
              <a:t>Zdzisław</a:t>
            </a:r>
            <a:r>
              <a:rPr lang="en-US" sz="1300" dirty="0"/>
              <a:t> </a:t>
            </a:r>
            <a:r>
              <a:rPr lang="en-US" sz="1300" dirty="0" err="1"/>
              <a:t>Krasnodębski</a:t>
            </a:r>
            <a:r>
              <a:rPr lang="en-US" sz="1300" dirty="0"/>
              <a:t>, a </a:t>
            </a:r>
            <a:r>
              <a:rPr lang="en-US" sz="1300" dirty="0" err="1"/>
              <a:t>polskimi</a:t>
            </a:r>
            <a:r>
              <a:rPr lang="en-US" sz="1300" dirty="0"/>
              <a:t> </a:t>
            </a:r>
            <a:r>
              <a:rPr lang="en-US" sz="1300" dirty="0" err="1"/>
              <a:t>dowódcami</a:t>
            </a:r>
            <a:r>
              <a:rPr lang="en-US" sz="1300" dirty="0"/>
              <a:t> </a:t>
            </a:r>
            <a:r>
              <a:rPr lang="en-US" sz="1300" dirty="0" err="1"/>
              <a:t>eskadr</a:t>
            </a:r>
            <a:r>
              <a:rPr lang="en-US" sz="1300" dirty="0"/>
              <a:t>, </a:t>
            </a:r>
            <a:r>
              <a:rPr lang="en-US" sz="1300" dirty="0" err="1"/>
              <a:t>dublującymi</a:t>
            </a:r>
            <a:r>
              <a:rPr lang="en-US" sz="1300" dirty="0"/>
              <a:t> </a:t>
            </a:r>
            <a:r>
              <a:rPr lang="en-US" sz="1300" dirty="0" err="1"/>
              <a:t>funkcję</a:t>
            </a:r>
            <a:r>
              <a:rPr lang="en-US" sz="1300" dirty="0"/>
              <a:t> </a:t>
            </a:r>
            <a:r>
              <a:rPr lang="en-US" sz="1300" dirty="0" err="1"/>
              <a:t>Johna</a:t>
            </a:r>
            <a:r>
              <a:rPr lang="en-US" sz="1300" dirty="0"/>
              <a:t> Kenta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Athola</a:t>
            </a:r>
            <a:r>
              <a:rPr lang="en-US" sz="1300" dirty="0"/>
              <a:t> </a:t>
            </a:r>
            <a:r>
              <a:rPr lang="en-US" sz="1300" dirty="0" err="1"/>
              <a:t>Forbesa</a:t>
            </a:r>
            <a:r>
              <a:rPr lang="en-US" sz="1300" dirty="0"/>
              <a:t>, Witold </a:t>
            </a:r>
            <a:r>
              <a:rPr lang="en-US" sz="1300" dirty="0" err="1"/>
              <a:t>Urbanowicz</a:t>
            </a:r>
            <a:r>
              <a:rPr lang="en-US" sz="1300" dirty="0"/>
              <a:t> </a:t>
            </a:r>
            <a:r>
              <a:rPr lang="en-US" sz="1300" dirty="0" err="1"/>
              <a:t>oraz</a:t>
            </a:r>
            <a:r>
              <a:rPr lang="en-US" sz="1300" dirty="0"/>
              <a:t> </a:t>
            </a:r>
            <a:r>
              <a:rPr lang="en-US" sz="1300" dirty="0" err="1"/>
              <a:t>Ludwik</a:t>
            </a:r>
            <a:r>
              <a:rPr lang="en-US" sz="1300" dirty="0"/>
              <a:t> </a:t>
            </a:r>
            <a:r>
              <a:rPr lang="en-US" sz="1300" dirty="0" err="1"/>
              <a:t>Paszkiewicz</a:t>
            </a:r>
            <a:r>
              <a:rPr lang="en-US" sz="13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300" dirty="0" err="1"/>
              <a:t>Dowódcy</a:t>
            </a:r>
            <a:r>
              <a:rPr lang="en-US" sz="1300" dirty="0"/>
              <a:t>:  2 </a:t>
            </a:r>
            <a:r>
              <a:rPr lang="en-US" sz="1300" dirty="0" err="1"/>
              <a:t>sierpnia</a:t>
            </a:r>
            <a:r>
              <a:rPr lang="en-US" sz="1300" dirty="0"/>
              <a:t> 1940 - S/L</a:t>
            </a:r>
            <a:r>
              <a:rPr lang="pl-PL" sz="1300" dirty="0"/>
              <a:t> </a:t>
            </a:r>
            <a:r>
              <a:rPr lang="en-US" sz="1300" dirty="0" err="1"/>
              <a:t>dr</a:t>
            </a:r>
            <a:r>
              <a:rPr lang="en-US" sz="1300" dirty="0"/>
              <a:t> (</a:t>
            </a:r>
            <a:r>
              <a:rPr lang="en-US" sz="1300" dirty="0" err="1"/>
              <a:t>mjr</a:t>
            </a:r>
            <a:r>
              <a:rPr lang="en-US" sz="1300" dirty="0"/>
              <a:t>) </a:t>
            </a:r>
            <a:r>
              <a:rPr lang="en-US" sz="1300" dirty="0" err="1">
                <a:solidFill>
                  <a:srgbClr val="FFFF00"/>
                </a:solidFill>
              </a:rPr>
              <a:t>Zdzisław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Krasnodębski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 7 </a:t>
            </a:r>
            <a:r>
              <a:rPr lang="en-US" sz="1300" dirty="0" err="1"/>
              <a:t>września</a:t>
            </a:r>
            <a:r>
              <a:rPr lang="en-US" sz="1300" dirty="0"/>
              <a:t> 1940 - F/O (por.) </a:t>
            </a:r>
            <a:r>
              <a:rPr lang="en-US" sz="1300" dirty="0">
                <a:solidFill>
                  <a:srgbClr val="FFFF00"/>
                </a:solidFill>
              </a:rPr>
              <a:t>Witold </a:t>
            </a:r>
            <a:r>
              <a:rPr lang="en-US" sz="1300" dirty="0" err="1">
                <a:solidFill>
                  <a:srgbClr val="FFFF00"/>
                </a:solidFill>
              </a:rPr>
              <a:t>Urbanowicz</a:t>
            </a:r>
            <a:endParaRPr lang="en-US" sz="13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3903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92F30D-7FCE-4729-8D71-4E2160DB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Niektórzy piloci dywizjonu 303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70061C-984F-4D66-889D-45727D3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67" y="2010878"/>
            <a:ext cx="4488654" cy="3448595"/>
          </a:xfrm>
        </p:spPr>
        <p:txBody>
          <a:bodyPr/>
          <a:lstStyle/>
          <a:p>
            <a:r>
              <a:rPr lang="pl-PL" b="0" i="0" dirty="0">
                <a:effectLst/>
                <a:latin typeface="Arial" panose="020B0604020202020204" pitchFamily="34" charset="0"/>
              </a:rPr>
              <a:t>Daszewski Jan</a:t>
            </a:r>
          </a:p>
          <a:p>
            <a:r>
              <a:rPr lang="pl-PL" b="0" i="0" dirty="0" err="1">
                <a:effectLst/>
                <a:latin typeface="Arial" panose="020B0604020202020204" pitchFamily="34" charset="0"/>
              </a:rPr>
              <a:t>Ferić</a:t>
            </a:r>
            <a:r>
              <a:rPr lang="pl-PL" b="0" i="0" dirty="0">
                <a:effectLst/>
                <a:latin typeface="Arial" panose="020B0604020202020204" pitchFamily="34" charset="0"/>
              </a:rPr>
              <a:t> Mirosław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Łokuciewski Witold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Paszkiewicz Ludwik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Zumbach Jan</a:t>
            </a:r>
            <a:endParaRPr lang="pl-PL" dirty="0"/>
          </a:p>
        </p:txBody>
      </p:sp>
      <p:pic>
        <p:nvPicPr>
          <p:cNvPr id="9218" name="Picture 2" descr="upload.wikimedia.org/wikipedia/commons/thumb/5/...">
            <a:extLst>
              <a:ext uri="{FF2B5EF4-FFF2-40B4-BE49-F238E27FC236}">
                <a16:creationId xmlns:a16="http://schemas.microsoft.com/office/drawing/2014/main" xmlns="" id="{0BFB864E-350A-4D07-B41D-1570DA45CC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74" y="2090605"/>
            <a:ext cx="3224002" cy="26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an Zumbach z Dywizjonu 303: Pilot, łobuz, bawidamek - Menway w INTERIA.PL">
            <a:extLst>
              <a:ext uri="{FF2B5EF4-FFF2-40B4-BE49-F238E27FC236}">
                <a16:creationId xmlns:a16="http://schemas.microsoft.com/office/drawing/2014/main" xmlns="" id="{7A76D711-E6EF-4569-94E3-25DDC551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090605"/>
            <a:ext cx="4861637" cy="33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2116AB-B68F-4A81-94CF-0EE0E651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6" y="589396"/>
            <a:ext cx="7250167" cy="1059305"/>
          </a:xfrm>
        </p:spPr>
        <p:txBody>
          <a:bodyPr/>
          <a:lstStyle/>
          <a:p>
            <a:r>
              <a:rPr lang="pl-PL" dirty="0"/>
              <a:t>Bitwa o Anglię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97644B8-8BE7-4AA8-B84F-B8D4A3862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4850833" cy="3448595"/>
          </a:xfrm>
        </p:spPr>
        <p:txBody>
          <a:bodyPr/>
          <a:lstStyle/>
          <a:p>
            <a:r>
              <a:rPr lang="pl-PL" dirty="0"/>
              <a:t>Dywizjon 303 wsławił się szczególnie podczas </a:t>
            </a:r>
            <a:r>
              <a:rPr lang="pl-PL" b="1" dirty="0"/>
              <a:t>Bitwy o Anglię </a:t>
            </a:r>
          </a:p>
          <a:p>
            <a:pPr marL="0" indent="0">
              <a:buNone/>
            </a:pPr>
            <a:r>
              <a:rPr lang="pl-PL" dirty="0"/>
              <a:t>     (10 lipca – 31 października 1940)</a:t>
            </a:r>
          </a:p>
          <a:p>
            <a:r>
              <a:rPr lang="pl-PL" dirty="0"/>
              <a:t>Była to pierwsza kampania toczona wyłącznie za pomocą lotnictwa – zdecydowała o uchronieniu Anglii przed niemiecką inwazją.</a:t>
            </a:r>
          </a:p>
        </p:txBody>
      </p:sp>
      <p:pic>
        <p:nvPicPr>
          <p:cNvPr id="4098" name="Picture 2" descr="Kryptonim „Lew morski” - Archiwum Rzeczpospolitej">
            <a:extLst>
              <a:ext uri="{FF2B5EF4-FFF2-40B4-BE49-F238E27FC236}">
                <a16:creationId xmlns:a16="http://schemas.microsoft.com/office/drawing/2014/main" xmlns="" id="{D2E3EC59-945A-478F-ABC0-4121BA71AA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3" y="589396"/>
            <a:ext cx="5860391" cy="53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5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xmlns="" id="{646EBE52-42F6-46B3-9289-74891C532F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328E9A01-AC7A-410E-ABD5-70D425E96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xmlns="" id="{E0761CD7-B67C-4D16-A1CC-976C9AE4A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070C750-5F0F-43BC-96D0-4209701BF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8D5572CE-5DFA-4584-9CBB-D2C7056A1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49364"/>
              </p:ext>
            </p:extLst>
          </p:nvPr>
        </p:nvGraphicFramePr>
        <p:xfrm>
          <a:off x="956345" y="796954"/>
          <a:ext cx="6224631" cy="5561899"/>
        </p:xfrm>
        <a:graphic>
          <a:graphicData uri="http://schemas.openxmlformats.org/drawingml/2006/table">
            <a:tbl>
              <a:tblPr/>
              <a:tblGrid>
                <a:gridCol w="2924033">
                  <a:extLst>
                    <a:ext uri="{9D8B030D-6E8A-4147-A177-3AD203B41FA5}">
                      <a16:colId xmlns:a16="http://schemas.microsoft.com/office/drawing/2014/main" xmlns="" val="3260879853"/>
                    </a:ext>
                  </a:extLst>
                </a:gridCol>
                <a:gridCol w="3300598">
                  <a:extLst>
                    <a:ext uri="{9D8B030D-6E8A-4147-A177-3AD203B41FA5}">
                      <a16:colId xmlns:a16="http://schemas.microsoft.com/office/drawing/2014/main" xmlns="" val="2718635148"/>
                    </a:ext>
                  </a:extLst>
                </a:gridCol>
              </a:tblGrid>
              <a:tr h="1304555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Samoloty</a:t>
                      </a:r>
                      <a:r>
                        <a:rPr lang="pl-PL" sz="3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na wyposażeniu </a:t>
                      </a:r>
                      <a:r>
                        <a:rPr lang="pl-PL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Dywizjonu 303</a:t>
                      </a:r>
                      <a:endParaRPr lang="pl-PL" sz="3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0" marR="140750" marT="70375" marB="703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909730"/>
                  </a:ext>
                </a:extLst>
              </a:tr>
              <a:tr h="82121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 samolotu</a:t>
                      </a:r>
                      <a:endParaRPr lang="pl-P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0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Użytkowane od</a:t>
                      </a:r>
                      <a:endParaRPr lang="pl-P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614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5197921"/>
                  </a:ext>
                </a:extLst>
              </a:tr>
              <a:tr h="130745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Hawker</a:t>
                      </a: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Hurricane</a:t>
                      </a: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 I</a:t>
                      </a:r>
                    </a:p>
                  </a:txBody>
                  <a:tcPr marL="140750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>
                          <a:effectLst/>
                          <a:latin typeface="Arial" panose="020B0604020202020204" pitchFamily="34" charset="0"/>
                        </a:rPr>
                        <a:t>8 sierpnia 1940</a:t>
                      </a:r>
                    </a:p>
                  </a:txBody>
                  <a:tcPr marL="146614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224367"/>
                  </a:ext>
                </a:extLst>
              </a:tr>
              <a:tr h="130745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Supermarine</a:t>
                      </a: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Spitfire</a:t>
                      </a: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 I</a:t>
                      </a:r>
                    </a:p>
                  </a:txBody>
                  <a:tcPr marL="140750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22 stycznia 1941</a:t>
                      </a:r>
                    </a:p>
                  </a:txBody>
                  <a:tcPr marL="146614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8534096"/>
                  </a:ext>
                </a:extLst>
              </a:tr>
              <a:tr h="82121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Spitfire</a:t>
                      </a: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 IIA</a:t>
                      </a:r>
                    </a:p>
                  </a:txBody>
                  <a:tcPr marL="140750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Arial" panose="020B0604020202020204" pitchFamily="34" charset="0"/>
                        </a:rPr>
                        <a:t>3 marca 1941</a:t>
                      </a:r>
                    </a:p>
                  </a:txBody>
                  <a:tcPr marL="146614" marR="146614" marT="117291" marB="117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3879335"/>
                  </a:ext>
                </a:extLst>
              </a:tr>
            </a:tbl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592A2DF7-2E4E-45DE-B955-53057912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10" y="2192877"/>
            <a:ext cx="2273845" cy="13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ohaterstwo polskich lotników z II wojny miało cenę. ''Po niektórych było  widać przy starcie, że nie wrócą''">
            <a:extLst>
              <a:ext uri="{FF2B5EF4-FFF2-40B4-BE49-F238E27FC236}">
                <a16:creationId xmlns:a16="http://schemas.microsoft.com/office/drawing/2014/main" xmlns="" id="{D093C1E5-3663-434C-A786-D2E9559D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79" y="3686730"/>
            <a:ext cx="2606556" cy="14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vell Spitfire Mk-II (11/98) - 3DJake Polska">
            <a:extLst>
              <a:ext uri="{FF2B5EF4-FFF2-40B4-BE49-F238E27FC236}">
                <a16:creationId xmlns:a16="http://schemas.microsoft.com/office/drawing/2014/main" xmlns="" id="{9C825401-7950-4B94-8F67-488594AF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24" y="5285333"/>
            <a:ext cx="2444011" cy="12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0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DCD866-AC88-43A8-9A2D-9B534B39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Samoloty Przeciwników</a:t>
            </a:r>
          </a:p>
        </p:txBody>
      </p:sp>
      <p:pic>
        <p:nvPicPr>
          <p:cNvPr id="7170" name="Picture 2" descr="MESSERSCHMITT ME109 - Flight Manuals">
            <a:extLst>
              <a:ext uri="{FF2B5EF4-FFF2-40B4-BE49-F238E27FC236}">
                <a16:creationId xmlns:a16="http://schemas.microsoft.com/office/drawing/2014/main" xmlns="" id="{24B4E0E6-776F-4B96-844E-73746986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43" y="2170560"/>
            <a:ext cx="4205287" cy="2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80135E1-B121-429E-BF59-E6F259D132A7}"/>
              </a:ext>
            </a:extLst>
          </p:cNvPr>
          <p:cNvSpPr txBox="1"/>
          <p:nvPr/>
        </p:nvSpPr>
        <p:spPr>
          <a:xfrm>
            <a:off x="1290443" y="4963886"/>
            <a:ext cx="43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Messerschmitt BF 109</a:t>
            </a:r>
          </a:p>
        </p:txBody>
      </p:sp>
      <p:pic>
        <p:nvPicPr>
          <p:cNvPr id="7172" name="Picture 4" descr="samolotypolskie.pl - Junkers Ju-88">
            <a:extLst>
              <a:ext uri="{FF2B5EF4-FFF2-40B4-BE49-F238E27FC236}">
                <a16:creationId xmlns:a16="http://schemas.microsoft.com/office/drawing/2014/main" xmlns="" id="{2FD686D1-78AC-44C3-9773-6658069C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16" y="2200275"/>
            <a:ext cx="4876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CB2A483-CE20-49D3-81FC-6D619F56173F}"/>
              </a:ext>
            </a:extLst>
          </p:cNvPr>
          <p:cNvSpPr txBox="1"/>
          <p:nvPr/>
        </p:nvSpPr>
        <p:spPr>
          <a:xfrm>
            <a:off x="6288832" y="5004246"/>
            <a:ext cx="46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Junkers  JU-88</a:t>
            </a:r>
          </a:p>
        </p:txBody>
      </p:sp>
    </p:spTree>
    <p:extLst>
      <p:ext uri="{BB962C8B-B14F-4D97-AF65-F5344CB8AC3E}">
        <p14:creationId xmlns:p14="http://schemas.microsoft.com/office/powerpoint/2010/main" val="15701590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e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6348A0FF3F1447A3BD77BBB7A7D221" ma:contentTypeVersion="2" ma:contentTypeDescription="Create a new document." ma:contentTypeScope="" ma:versionID="0ba02e244ba15b9ca780c6c3be7e6bb8">
  <xsd:schema xmlns:xsd="http://www.w3.org/2001/XMLSchema" xmlns:xs="http://www.w3.org/2001/XMLSchema" xmlns:p="http://schemas.microsoft.com/office/2006/metadata/properties" xmlns:ns2="7cd8e0d1-0ebc-4495-a6f8-030071c27b57" targetNamespace="http://schemas.microsoft.com/office/2006/metadata/properties" ma:root="true" ma:fieldsID="1f9e3f94c5d75b91a5085d833b43c7ff" ns2:_="">
    <xsd:import namespace="7cd8e0d1-0ebc-4495-a6f8-030071c27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8e0d1-0ebc-4495-a6f8-030071c27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9F867-95A0-4CB8-AB2F-543EF15DF5B2}">
  <ds:schemaRefs>
    <ds:schemaRef ds:uri="7cd8e0d1-0ebc-4495-a6f8-030071c27b57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0CD146-9521-4421-AAE0-6658EC6E3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B3776-7BE4-467C-BC4E-958E1CB3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8e0d1-0ebc-4495-a6f8-030071c27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680</Words>
  <Application>Microsoft Office PowerPoint</Application>
  <PresentationFormat>Panoramiczny</PresentationFormat>
  <Paragraphs>128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Arial</vt:lpstr>
      <vt:lpstr>muli</vt:lpstr>
      <vt:lpstr>Oswald</vt:lpstr>
      <vt:lpstr>Roboto</vt:lpstr>
      <vt:lpstr>Rockwell</vt:lpstr>
      <vt:lpstr>Times New Roman</vt:lpstr>
      <vt:lpstr>Galeria</vt:lpstr>
      <vt:lpstr>Dywizjon 303</vt:lpstr>
      <vt:lpstr>Okoliczności powstania Dywizjonu</vt:lpstr>
      <vt:lpstr>Prezentacja programu PowerPoint</vt:lpstr>
      <vt:lpstr>Znak dywizjonu 303  </vt:lpstr>
      <vt:lpstr>Dowódcy dywizjonu 303</vt:lpstr>
      <vt:lpstr>Niektórzy piloci dywizjonu 303</vt:lpstr>
      <vt:lpstr>Bitwa o Anglię</vt:lpstr>
      <vt:lpstr>Prezentacja programu PowerPoint</vt:lpstr>
      <vt:lpstr>Samoloty Przeciwników</vt:lpstr>
      <vt:lpstr>Ataki wroga</vt:lpstr>
      <vt:lpstr>Zawsze kiedy brzmiał alarm piloci dywizjonu porzucali to, co robili i biegli do samolotów na bitwę</vt:lpstr>
      <vt:lpstr>Latali w różnych szykach</vt:lpstr>
      <vt:lpstr>Czasem rozdzielali się i walczyli pojedynczo wbrew rozkazom dowództwa </vt:lpstr>
      <vt:lpstr>Trudne początki polskich pilotów walczących w bitwie o Anglię. </vt:lpstr>
      <vt:lpstr>Pierwsze zwycięstwo</vt:lpstr>
      <vt:lpstr>Bazy lotnicze dywizjonu 303</vt:lpstr>
      <vt:lpstr>W załodze dywizjonu 303 byli też mechanicy</vt:lpstr>
      <vt:lpstr>Maskotki dywizjonu 303 </vt:lpstr>
      <vt:lpstr>Główne operacje dywizjonu 303</vt:lpstr>
      <vt:lpstr>Po wojnie</vt:lpstr>
      <vt:lpstr>Dywizjon 303  pobił różne rekordy</vt:lpstr>
      <vt:lpstr>Sława dywizjonu 303 </vt:lpstr>
      <vt:lpstr>Prezentację wykonał: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Dywizjon 303</dc:title>
  <dc:creator>Grzegorz Kiełb</dc:creator>
  <cp:lastModifiedBy>SP77</cp:lastModifiedBy>
  <cp:revision>3</cp:revision>
  <dcterms:created xsi:type="dcterms:W3CDTF">2020-11-11T17:09:02Z</dcterms:created>
  <dcterms:modified xsi:type="dcterms:W3CDTF">2020-11-22T11:13:34Z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0x010100146348A0FF3F1447A3BD77BBB7A7D221</vt:lpwstr>
  </property>
</Properties>
</file>